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2439"/>
    <p:restoredTop sz="96139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presProps" Target="presProps.xml"  /><Relationship Id="rId33" Type="http://schemas.openxmlformats.org/officeDocument/2006/relationships/viewProps" Target="viewProps.xml"  /><Relationship Id="rId34" Type="http://schemas.openxmlformats.org/officeDocument/2006/relationships/theme" Target="theme/theme1.xml"  /><Relationship Id="rId35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4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5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6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7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8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9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0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660400"/>
            <a:ext cx="7772400" cy="2048510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sz="3200"/>
              <a:t>결과 발표회</a:t>
            </a:r>
            <a:endParaRPr lang="ko-KR" altLang="en-US" sz="3200"/>
          </a:p>
          <a:p>
            <a:pPr>
              <a:defRPr lang="ko-KR" altLang="en-US"/>
            </a:pPr>
            <a:r>
              <a:rPr lang="ko-KR" altLang="en-US"/>
              <a:t>청소년시설에 그린커튼 조성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-성북청소년문화공유센터-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2017.09.05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3:00-5:00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성북수경재배네트워크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2. 과제 소개 및 진행과정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2018124" y="2056105"/>
            <a:ext cx="5107749" cy="383081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l">
              <a:defRPr lang="ko-KR" altLang="en-US"/>
            </a:pPr>
            <a:r>
              <a:rPr lang="ko-KR" altLang="en-US" sz="3200"/>
              <a:t>1. 과제 소개</a:t>
            </a:r>
            <a:endParaRPr lang="ko-KR" altLang="en-US" sz="3200"/>
          </a:p>
        </p:txBody>
      </p:sp>
      <p:sp>
        <p:nvSpPr>
          <p:cNvPr id="4" name=""/>
          <p:cNvSpPr txBox="1"/>
          <p:nvPr/>
        </p:nvSpPr>
        <p:spPr>
          <a:xfrm>
            <a:off x="959730" y="1517903"/>
            <a:ext cx="7932810" cy="420471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indent="0">
              <a:lnSpc>
                <a:spcPct val="150000"/>
              </a:lnSpc>
              <a:buNone/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(1) 성북수경재배네트워크의 로드맵에 따라 마을사업에 지원하여 선정됨</a:t>
            </a:r>
            <a:endParaRPr lang="ko-KR" alt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(2) 그린커튼을 설치하면?</a:t>
            </a:r>
            <a:endParaRPr lang="ko-KR" alt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  -  여름철 식물의 그늘이 건물의 온도를 낮추어 에어컨에 들어가는 전기 절약</a:t>
            </a:r>
            <a:endParaRPr lang="ko-KR" alt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  - 식물의 그늘은 행인이 쉬어가는 자리 제공</a:t>
            </a:r>
            <a:endParaRPr lang="ko-KR" alt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  - 녹색의 식물은 정서적인 안정감과 청량감을 준다.</a:t>
            </a:r>
            <a:endParaRPr lang="ko-KR" alt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(3) 그린커튼을 설치하는 건물이 많아지면?</a:t>
            </a:r>
            <a:endParaRPr lang="ko-KR" alt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  - 여름철 에너지 절약을 실천하는 마을</a:t>
            </a:r>
            <a:endParaRPr lang="ko-KR" alt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  - 녹화율이 높은 마을</a:t>
            </a:r>
            <a:endParaRPr lang="ko-KR" alt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  - 쾌적한 마을</a:t>
            </a:r>
            <a:endParaRPr lang="ko-KR" alt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(4) 궁극적으로 그린커튼 사업을 통해 도시농업의 문화를 전파하고자 함.</a:t>
            </a: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sz="3200"/>
              <a:t>2. 진행과정 </a:t>
            </a:r>
            <a:r>
              <a:rPr lang="ko-KR" altLang="en-US" sz="2400"/>
              <a:t>(</a:t>
            </a:r>
            <a:r>
              <a:rPr lang="en-US" altLang="ko-KR" sz="2400"/>
              <a:t>UCC </a:t>
            </a:r>
            <a:r>
              <a:rPr lang="ko-KR" altLang="en-US" sz="2400"/>
              <a:t>공모전에 내었던 것 활용합니다.)</a:t>
            </a:r>
            <a:endParaRPr lang="ko-KR" altLang="en-US" sz="2400"/>
          </a:p>
        </p:txBody>
      </p:sp>
      <p:pic>
        <p:nvPicPr>
          <p:cNvPr id="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81012" y="1268730"/>
            <a:ext cx="8181974" cy="503872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3387" y="952500"/>
            <a:ext cx="8277225" cy="49530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7200" y="2971800"/>
            <a:ext cx="8229600" cy="9144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0525" y="509587"/>
            <a:ext cx="8362950" cy="583882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0050" y="890587"/>
            <a:ext cx="8343900" cy="507682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04987" y="266700"/>
            <a:ext cx="5534025" cy="63246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19187" y="214312"/>
            <a:ext cx="6905625" cy="642937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차례</a:t>
            </a:r>
            <a:endParaRPr lang="ko-KR" altLang="en-US"/>
          </a:p>
        </p:txBody>
      </p:sp>
      <p:sp>
        <p:nvSpPr>
          <p:cNvPr id="3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1043558" y="1638491"/>
            <a:ext cx="7056883" cy="4526851"/>
          </a:xfrm>
        </p:spPr>
        <p:txBody>
          <a:bodyPr>
            <a:normAutofit fontScale="92500" lnSpcReduction="10000"/>
          </a:bodyPr>
          <a:lstStyle/>
          <a:p>
            <a:pPr marL="444000" indent="-444000">
              <a:buAutoNum type="arabicPeriod"/>
              <a:defRPr lang="ko-KR" altLang="en-US"/>
            </a:pPr>
            <a:r>
              <a:rPr lang="ko-KR" altLang="en-US"/>
              <a:t>성북수경재배네트워크 소개: 15분(-3:15)</a:t>
            </a:r>
            <a:endParaRPr lang="ko-KR" altLang="en-US"/>
          </a:p>
          <a:p>
            <a:pPr marL="444000" indent="-444000">
              <a:buAutoNum type="arabicPeriod"/>
              <a:defRPr lang="ko-KR" altLang="en-US"/>
            </a:pPr>
            <a:r>
              <a:rPr lang="ko-KR" altLang="en-US"/>
              <a:t>과제 소개 및 진행과정: 15분(-3:30)</a:t>
            </a:r>
            <a:endParaRPr lang="ko-KR" altLang="en-US"/>
          </a:p>
          <a:p>
            <a:pPr marL="444000" indent="-444000">
              <a:buAutoNum type="arabicPeriod"/>
              <a:defRPr lang="ko-KR" altLang="en-US"/>
            </a:pPr>
            <a:r>
              <a:rPr lang="ko-KR" altLang="en-US"/>
              <a:t>센터장 소감 / 반응과 결과 : 10분(-3:40)</a:t>
            </a:r>
            <a:endParaRPr lang="ko-KR" altLang="en-US"/>
          </a:p>
          <a:p>
            <a:pPr marL="444000" indent="-444000">
              <a:buAutoNum type="arabicPeriod"/>
              <a:defRPr lang="ko-KR" altLang="en-US"/>
            </a:pPr>
            <a:r>
              <a:rPr lang="ko-KR" altLang="en-US"/>
              <a:t>설문 당첨자 선물 증정: 5분(-3:45)</a:t>
            </a:r>
            <a:endParaRPr lang="ko-KR" altLang="en-US"/>
          </a:p>
          <a:p>
            <a:pPr marL="444000" indent="-444000">
              <a:buAutoNum type="arabicPeriod"/>
              <a:defRPr lang="ko-KR" altLang="en-US"/>
            </a:pPr>
            <a:r>
              <a:rPr lang="ko-KR" altLang="en-US"/>
              <a:t>과제 참여자 소감: 15분(-4:00)</a:t>
            </a:r>
            <a:endParaRPr lang="ko-KR" altLang="en-US"/>
          </a:p>
          <a:p>
            <a:pPr marL="444000" indent="-444000">
              <a:buAutoNum type="arabicPeriod"/>
              <a:defRPr lang="ko-KR" altLang="en-US"/>
            </a:pPr>
            <a:r>
              <a:rPr lang="ko-KR" altLang="en-US"/>
              <a:t>향후 전략: 10분(-4:10)</a:t>
            </a:r>
            <a:endParaRPr lang="ko-KR" altLang="en-US"/>
          </a:p>
          <a:p>
            <a:pPr marL="444000" indent="-444000">
              <a:buAutoNum type="arabicPeriod"/>
              <a:defRPr lang="ko-KR" altLang="en-US"/>
            </a:pPr>
            <a:r>
              <a:rPr lang="ko-KR" altLang="en-US"/>
              <a:t>기념촬영: 10분(-4:20)</a:t>
            </a:r>
            <a:endParaRPr lang="ko-KR" altLang="en-US"/>
          </a:p>
          <a:p>
            <a:pPr marL="444000" indent="-444000">
              <a:buAutoNum type="arabicPeriod"/>
              <a:defRPr lang="ko-KR" altLang="en-US"/>
            </a:pPr>
            <a:r>
              <a:rPr lang="ko-KR" altLang="en-US"/>
              <a:t>담소 및 정리: 15분(-4:35)</a:t>
            </a:r>
            <a:endParaRPr lang="ko-KR" altLang="en-US"/>
          </a:p>
          <a:p>
            <a:pPr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 txBox="1"/>
          <p:nvPr/>
        </p:nvSpPr>
        <p:spPr>
          <a:xfrm>
            <a:off x="3697033" y="2564892"/>
            <a:ext cx="1749933" cy="576453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200"/>
              <a:t>The End</a:t>
            </a:r>
            <a:endParaRPr lang="en-US" altLang="ko-KR" sz="3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ko-KR"/>
              <a:t>3</a:t>
            </a:r>
            <a:r>
              <a:rPr lang="ko-KR" altLang="en-US"/>
              <a:t>. 센터장님 소감 / 반응과 결과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l">
              <a:defRPr lang="ko-KR" altLang="en-US"/>
            </a:pPr>
            <a:r>
              <a:rPr lang="ko-KR" altLang="en-US" sz="3200"/>
              <a:t>1. 센터장님 소감</a:t>
            </a:r>
            <a:endParaRPr lang="ko-KR" altLang="en-US" sz="3200"/>
          </a:p>
        </p:txBody>
      </p:sp>
      <p:sp>
        <p:nvSpPr>
          <p:cNvPr id="11" name=""/>
          <p:cNvSpPr txBox="1"/>
          <p:nvPr/>
        </p:nvSpPr>
        <p:spPr>
          <a:xfrm>
            <a:off x="1043559" y="1628775"/>
            <a:ext cx="257556" cy="36004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l">
              <a:defRPr lang="ko-KR" altLang="en-US"/>
            </a:pPr>
            <a:r>
              <a:rPr lang="ko-KR" altLang="en-US" sz="3200"/>
              <a:t>2. 반응조사</a:t>
            </a:r>
            <a:endParaRPr lang="ko-KR" altLang="en-US" sz="3200"/>
          </a:p>
        </p:txBody>
      </p:sp>
      <p:sp>
        <p:nvSpPr>
          <p:cNvPr id="11" name=""/>
          <p:cNvSpPr txBox="1"/>
          <p:nvPr/>
        </p:nvSpPr>
        <p:spPr>
          <a:xfrm>
            <a:off x="1043559" y="1628775"/>
            <a:ext cx="257556" cy="36004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endParaRPr lang="ko-KR" altLang="en-US"/>
          </a:p>
        </p:txBody>
      </p:sp>
      <p:sp>
        <p:nvSpPr>
          <p:cNvPr id="12" name=""/>
          <p:cNvSpPr txBox="1"/>
          <p:nvPr/>
        </p:nvSpPr>
        <p:spPr>
          <a:xfrm>
            <a:off x="1043558" y="5660326"/>
            <a:ext cx="5420106" cy="367094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/>
              <a:t>8/18-8/31(14일간) 1층에서 반응조사와 설문을 진행 </a:t>
            </a:r>
            <a:endParaRPr lang="ko-KR" altLang="en-US"/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1043559" y="1428464"/>
            <a:ext cx="4001071" cy="400107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 txBox="1"/>
          <p:nvPr/>
        </p:nvSpPr>
        <p:spPr>
          <a:xfrm>
            <a:off x="1043559" y="1628775"/>
            <a:ext cx="257556" cy="36004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endParaRPr lang="ko-KR" altLang="en-US"/>
          </a:p>
        </p:txBody>
      </p:sp>
      <p:pic>
        <p:nvPicPr>
          <p:cNvPr id="15" name=""/>
          <p:cNvPicPr>
            <a:picLocks noChangeAspect="1"/>
          </p:cNvPicPr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395478" y="512381"/>
            <a:ext cx="4464558" cy="4464558"/>
          </a:xfrm>
          <a:prstGeom prst="rect">
            <a:avLst/>
          </a:prstGeom>
        </p:spPr>
      </p:pic>
      <p:sp>
        <p:nvSpPr>
          <p:cNvPr id="16" name=""/>
          <p:cNvSpPr txBox="1"/>
          <p:nvPr/>
        </p:nvSpPr>
        <p:spPr>
          <a:xfrm>
            <a:off x="1301115" y="5229225"/>
            <a:ext cx="2086737" cy="36004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/>
              <a:t>좋다: 21,  나쁘다:0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 txBox="1"/>
          <p:nvPr/>
        </p:nvSpPr>
        <p:spPr>
          <a:xfrm>
            <a:off x="1043559" y="1628775"/>
            <a:ext cx="257556" cy="36004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endParaRPr lang="ko-KR" altLang="en-US"/>
          </a:p>
        </p:txBody>
      </p:sp>
      <p:pic>
        <p:nvPicPr>
          <p:cNvPr id="17" name=""/>
          <p:cNvPicPr>
            <a:picLocks noChangeAspect="1"/>
          </p:cNvPicPr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 rot="16200000">
            <a:off x="0" y="0"/>
            <a:ext cx="4752594" cy="4752594"/>
          </a:xfrm>
          <a:prstGeom prst="rect">
            <a:avLst/>
          </a:prstGeom>
        </p:spPr>
      </p:pic>
      <p:sp>
        <p:nvSpPr>
          <p:cNvPr id="18" name=""/>
          <p:cNvSpPr txBox="1"/>
          <p:nvPr/>
        </p:nvSpPr>
        <p:spPr>
          <a:xfrm>
            <a:off x="0" y="4752594"/>
            <a:ext cx="9144000" cy="20154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254000">
              <a:lnSpc>
                <a:spcPct val="150000"/>
              </a:lnSpc>
              <a:buNone/>
              <a:defRPr lang="ko-KR" altLang="en-US"/>
            </a:pPr>
            <a:r>
              <a:rPr lang="ko-KR" altLang="ko-KR" sz="1400">
                <a:solidFill>
                  <a:srgbClr val="000000"/>
                </a:solidFill>
                <a:latin typeface="함초롬바탕"/>
                <a:ea typeface="함초롬바탕"/>
              </a:rPr>
              <a:t>“친환경적, 경제적, 성공적”</a:t>
            </a:r>
            <a:endParaRPr lang="ko-KR" altLang="ko-KR" sz="140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marL="254000">
              <a:lnSpc>
                <a:spcPct val="150000"/>
              </a:lnSpc>
              <a:buNone/>
              <a:defRPr lang="ko-KR" altLang="en-US"/>
            </a:pPr>
            <a:r>
              <a:rPr lang="ko-KR" altLang="ko-KR" sz="1400">
                <a:solidFill>
                  <a:srgbClr val="000000"/>
                </a:solidFill>
                <a:latin typeface="함초롬바탕"/>
                <a:ea typeface="함초롬바탕"/>
              </a:rPr>
              <a:t>“너머에 신비스런 무언가가 있을 것 같다”</a:t>
            </a:r>
            <a:endParaRPr lang="ko-KR" altLang="ko-KR" sz="140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marL="254000">
              <a:lnSpc>
                <a:spcPct val="150000"/>
              </a:lnSpc>
              <a:buNone/>
              <a:defRPr lang="ko-KR" altLang="en-US"/>
            </a:pPr>
            <a:r>
              <a:rPr lang="ko-KR" altLang="ko-KR" sz="1400">
                <a:solidFill>
                  <a:srgbClr val="000000"/>
                </a:solidFill>
                <a:latin typeface="함초롬바탕"/>
                <a:ea typeface="함초롬바탕"/>
              </a:rPr>
              <a:t>“살랑거리는 것이 보기 좋아요.” (사업참여자가 샘플로 쓴 것)</a:t>
            </a:r>
            <a:endParaRPr lang="ko-KR" altLang="ko-KR" sz="140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marL="254000">
              <a:lnSpc>
                <a:spcPct val="150000"/>
              </a:lnSpc>
              <a:buNone/>
              <a:defRPr lang="ko-KR" altLang="en-US"/>
            </a:pPr>
            <a:r>
              <a:rPr lang="ko-KR" altLang="ko-KR" sz="1400">
                <a:solidFill>
                  <a:srgbClr val="000000"/>
                </a:solidFill>
                <a:latin typeface="함초롬바탕"/>
                <a:ea typeface="함초롬바탕"/>
              </a:rPr>
              <a:t>“그린커튼을 하면서 에너지를 절감하는 모습이 보기 좋았다. 친환경적으로 햇빛도 가려주니 가성비 갑!!”</a:t>
            </a:r>
            <a:endParaRPr lang="ko-KR" altLang="ko-KR" sz="140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marL="254000">
              <a:lnSpc>
                <a:spcPct val="150000"/>
              </a:lnSpc>
              <a:buNone/>
              <a:defRPr lang="ko-KR" altLang="en-US"/>
            </a:pPr>
            <a:r>
              <a:rPr lang="ko-KR" altLang="ko-KR" sz="1400">
                <a:solidFill>
                  <a:srgbClr val="000000"/>
                </a:solidFill>
                <a:latin typeface="함초롬바탕"/>
                <a:ea typeface="함초롬바탕"/>
              </a:rPr>
              <a:t>“비오는 분위기와 잘 어울린다. 그린커튼이 있으니까 도심인데도 색다른 분위기가 난다.”</a:t>
            </a:r>
            <a:endParaRPr lang="ko-KR" altLang="ko-KR" sz="140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marL="254000">
              <a:lnSpc>
                <a:spcPct val="150000"/>
              </a:lnSpc>
              <a:buNone/>
              <a:defRPr lang="ko-KR" altLang="en-US"/>
            </a:pPr>
            <a:r>
              <a:rPr lang="ko-KR" altLang="ko-KR" sz="1400">
                <a:solidFill>
                  <a:srgbClr val="000000"/>
                </a:solidFill>
                <a:latin typeface="함초롬바탕"/>
                <a:ea typeface="함초롬바탕"/>
              </a:rPr>
              <a:t>“참 보기 좋와요”</a:t>
            </a:r>
            <a:endParaRPr lang="ko-KR" altLang="ko-KR" sz="1400">
              <a:solidFill>
                <a:srgbClr val="000000"/>
              </a:solidFill>
              <a:latin typeface="함초롬바탕"/>
              <a:ea typeface="함초롬바탕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 txBox="1"/>
          <p:nvPr/>
        </p:nvSpPr>
        <p:spPr>
          <a:xfrm>
            <a:off x="1043559" y="1628775"/>
            <a:ext cx="257556" cy="36004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endParaRPr lang="ko-KR" altLang="en-US"/>
          </a:p>
        </p:txBody>
      </p:sp>
      <p:pic>
        <p:nvPicPr>
          <p:cNvPr id="19" name=""/>
          <p:cNvPicPr>
            <a:picLocks noChangeAspect="1"/>
          </p:cNvPicPr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2043112" y="1619631"/>
            <a:ext cx="4392549" cy="4392549"/>
          </a:xfrm>
          <a:prstGeom prst="rect">
            <a:avLst/>
          </a:prstGeom>
        </p:spPr>
      </p:pic>
      <p:sp>
        <p:nvSpPr>
          <p:cNvPr id="20" name=""/>
          <p:cNvSpPr txBox="1"/>
          <p:nvPr/>
        </p:nvSpPr>
        <p:spPr>
          <a:xfrm>
            <a:off x="1907667" y="6196012"/>
            <a:ext cx="4663440" cy="36766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/>
              <a:t>양지: 34℃,  나팔꽃 그늘: 31.2℃,  2.8℃ 차이</a:t>
            </a:r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algn="l">
              <a:defRPr lang="ko-KR" altLang="en-US"/>
            </a:pPr>
            <a:r>
              <a:rPr lang="ko-KR" altLang="en-US" sz="3200"/>
              <a:t>3. 효과 검증</a:t>
            </a:r>
            <a:endParaRPr lang="ko-KR" altLang="en-US" sz="3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4. 설문 당첨자 선물 증정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5. 과제 참여자 소감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6. 향후 전략</a:t>
            </a:r>
            <a:endParaRPr lang="ko-KR" altLang="en-US"/>
          </a:p>
        </p:txBody>
      </p:sp>
      <p:sp>
        <p:nvSpPr>
          <p:cNvPr id="5" name=""/>
          <p:cNvSpPr txBox="1"/>
          <p:nvPr/>
        </p:nvSpPr>
        <p:spPr>
          <a:xfrm>
            <a:off x="1043555" y="1988820"/>
            <a:ext cx="6934585" cy="3743325"/>
          </a:xfrm>
          <a:prstGeom prst="rect">
            <a:avLst/>
          </a:prstGeom>
        </p:spPr>
        <p:txBody>
          <a:bodyPr vert="horz" wrap="none" lIns="91440" tIns="45720" rIns="91440" bIns="45720" anchor="t">
            <a:spAutoFit/>
          </a:bodyPr>
          <a:p>
            <a:pPr>
              <a:lnSpc>
                <a:spcPct val="150000"/>
              </a:lnSpc>
              <a:defRPr lang="ko-KR" altLang="en-US"/>
            </a:pPr>
            <a:r>
              <a:rPr lang="ko-KR" altLang="en-US" sz="2000"/>
              <a:t>1. 성북수경재배네트워크 내에 </a:t>
            </a:r>
            <a:r>
              <a:rPr lang="ko-KR" altLang="en-US" sz="2000">
                <a:solidFill>
                  <a:schemeClr val="tx1"/>
                </a:solidFill>
              </a:rPr>
              <a:t>"그린커튼팀"을</a:t>
            </a:r>
            <a:r>
              <a:rPr lang="ko-KR" altLang="en-US" sz="2000"/>
              <a:t> 만든다.</a:t>
            </a:r>
            <a:endParaRPr lang="ko-KR" altLang="en-US" sz="2000"/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2000"/>
              <a:t>2. 성북에코체험관과 협력</a:t>
            </a:r>
            <a:endParaRPr lang="ko-KR" altLang="en-US" sz="2000"/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2000"/>
              <a:t>  (1) 성북에코체험관은 교육프로그램 운영</a:t>
            </a:r>
            <a:endParaRPr lang="ko-KR" altLang="en-US" sz="2000"/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2000"/>
              <a:t>  (2) 그린커튼팀은 구체적 실천모델 제시</a:t>
            </a:r>
            <a:endParaRPr lang="ko-KR" altLang="en-US" sz="2000"/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2000"/>
              <a:t>3. 실내 벽과 천장에서 식물이 자라도록 계절적인 제약 극복 &amp;</a:t>
            </a:r>
            <a:endParaRPr lang="ko-KR" altLang="en-US" sz="2000"/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2000"/>
              <a:t>  지원사업에 의존하지 않는 자생력</a:t>
            </a:r>
            <a:endParaRPr lang="ko-KR" altLang="en-US" sz="2000"/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2000"/>
              <a:t>  --&gt; 사회적 기업 </a:t>
            </a:r>
            <a:r>
              <a:rPr lang="en-US" altLang="ko-KR" sz="2000"/>
              <a:t>or </a:t>
            </a:r>
            <a:r>
              <a:rPr lang="ko-KR" altLang="en-US" sz="2000"/>
              <a:t>협동조합으로 성장</a:t>
            </a:r>
            <a:endParaRPr lang="ko-KR" altLang="en-US" sz="2000"/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2000"/>
              <a:t>  --&gt; 수익을 가지면서 도시농업 활동에 참여</a:t>
            </a:r>
            <a:endParaRPr lang="ko-KR" altLang="en-US" sz="20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1. 성북수경재재네트워크 소개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97000" y="2374900"/>
            <a:ext cx="6350000" cy="21082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435340" cy="3946461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>7. 기념촬영</a:t>
            </a: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ko-KR" altLang="en-US"/>
              <a:t>8. 담소 및 정리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l">
              <a:defRPr lang="ko-KR" altLang="en-US"/>
            </a:pPr>
            <a:r>
              <a:rPr lang="ko-KR" altLang="en-US" sz="3200"/>
              <a:t>1. 걸어온 길</a:t>
            </a:r>
            <a:endParaRPr lang="ko-KR" altLang="en-US" sz="3200"/>
          </a:p>
        </p:txBody>
      </p:sp>
      <p:graphicFrame>
        <p:nvGraphicFramePr>
          <p:cNvPr id="3" name=""/>
          <p:cNvGraphicFramePr>
            <a:graphicFrameLocks noGrp="1"/>
          </p:cNvGraphicFramePr>
          <p:nvPr/>
        </p:nvGraphicFramePr>
        <p:xfrm>
          <a:off x="539496" y="1498939"/>
          <a:ext cx="8358758" cy="4504011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944243"/>
                <a:gridCol w="3973830"/>
                <a:gridCol w="2440685"/>
              </a:tblGrid>
              <a:tr h="352222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기간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한 일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의미있는 데이터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52222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2016.07.01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성북수경재배네트워크 설립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혼자서 외롭게, 조용히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616844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2016.07.02~</a:t>
                      </a:r>
                      <a:endParaRPr lang="ko-KR" altLang="en-US"/>
                    </a:p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08.20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&lt;성북구 소규모 마을배움터&gt; 사업에</a:t>
                      </a:r>
                      <a:endParaRPr lang="ko-KR" altLang="en-US"/>
                    </a:p>
                    <a:p>
                      <a:pPr>
                        <a:defRPr lang="ko-KR" altLang="en-US"/>
                      </a:pPr>
                      <a:r>
                        <a:rPr lang="ko-KR" altLang="en-US"/>
                        <a:t>"수경재배 씨뿌리기"로 참여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수강생 13명 배출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52222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2016.09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&lt;성북마을공동체 이야기사진 공모전&gt;에서 장려상 수상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191,200원 --&gt; 기금으로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616844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2016.10.10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&lt;마을로 마실가자&gt; 행사 참여하여</a:t>
                      </a:r>
                      <a:endParaRPr lang="ko-KR" altLang="en-US"/>
                    </a:p>
                    <a:p>
                      <a:pPr>
                        <a:defRPr lang="ko-KR" altLang="en-US"/>
                      </a:pPr>
                      <a:r>
                        <a:rPr lang="ko-KR" altLang="en-US"/>
                        <a:t>"미니화분 만들기" 체험활동 진행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100명 분량 점심때쯤 모두 사용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616844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2017년 정기교육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&lt;수경재배 기초과정&gt;: 1월, 6월, 9월</a:t>
                      </a:r>
                      <a:endParaRPr lang="ko-KR" altLang="en-US"/>
                    </a:p>
                    <a:p>
                      <a:pPr>
                        <a:defRPr lang="ko-KR" altLang="en-US"/>
                      </a:pPr>
                      <a:r>
                        <a:rPr lang="ko-KR" altLang="en-US"/>
                        <a:t>&lt;수경재배 응용과정&gt;: 3월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9명, 8명</a:t>
                      </a:r>
                      <a:endParaRPr lang="ko-KR" altLang="en-US"/>
                    </a:p>
                    <a:p>
                      <a:pPr>
                        <a:defRPr lang="ko-KR" altLang="en-US"/>
                      </a:pPr>
                      <a:r>
                        <a:rPr lang="ko-KR" altLang="en-US"/>
                        <a:t>11명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549231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2017.04.03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제1회 총회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10명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549231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2017.06.01~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성북구 마을만들기 사업 &lt;나팔꽃 그늘아래 - 청소년 시설 그린커튼 조성&gt;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</a:tr>
            </a:tbl>
          </a:graphicData>
        </a:graphic>
      </p:graphicFrame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l">
              <a:defRPr lang="ko-KR" altLang="en-US"/>
            </a:pPr>
            <a:r>
              <a:rPr lang="ko-KR" altLang="en-US" sz="3200"/>
              <a:t>2. 슬로건 및 비젼</a:t>
            </a:r>
            <a:endParaRPr lang="ko-KR" altLang="en-US" sz="3200"/>
          </a:p>
        </p:txBody>
      </p:sp>
      <p:sp>
        <p:nvSpPr>
          <p:cNvPr id="7" name=""/>
          <p:cNvSpPr txBox="1"/>
          <p:nvPr/>
        </p:nvSpPr>
        <p:spPr>
          <a:xfrm>
            <a:off x="457200" y="1700784"/>
            <a:ext cx="8229600" cy="411708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 sz="2400">
                <a:solidFill>
                  <a:schemeClr val="accent4"/>
                </a:solidFill>
              </a:rPr>
              <a:t>slogan</a:t>
            </a:r>
            <a:r>
              <a:rPr lang="en-US" altLang="ko-KR" sz="2400"/>
              <a:t>  </a:t>
            </a:r>
            <a:r>
              <a:rPr lang="ko-KR" altLang="en-US" sz="2400"/>
              <a:t>마을을 푸르게, 마음도 푸르게</a:t>
            </a:r>
            <a:r>
              <a:rPr lang="en-US" altLang="ko-KR" sz="2400"/>
              <a:t> </a:t>
            </a:r>
            <a:endParaRPr lang="en-US" altLang="ko-KR" sz="2400"/>
          </a:p>
          <a:p>
            <a:pPr>
              <a:defRPr lang="ko-KR" altLang="en-US"/>
            </a:pPr>
            <a:endParaRPr lang="en-US" altLang="ko-KR" sz="2400"/>
          </a:p>
          <a:p>
            <a:pPr>
              <a:defRPr lang="ko-KR" altLang="en-US"/>
            </a:pPr>
            <a:endParaRPr lang="en-US" altLang="ko-KR" sz="2400"/>
          </a:p>
          <a:p>
            <a:pPr>
              <a:defRPr lang="ko-KR" altLang="en-US"/>
            </a:pPr>
            <a:r>
              <a:rPr lang="en-US" altLang="ko-KR" sz="2400">
                <a:solidFill>
                  <a:schemeClr val="accent4"/>
                </a:solidFill>
              </a:rPr>
              <a:t>vision-1</a:t>
            </a:r>
            <a:endParaRPr lang="en-US" altLang="ko-KR" sz="2400">
              <a:solidFill>
                <a:schemeClr val="accent4"/>
              </a:solidFill>
            </a:endParaRPr>
          </a:p>
          <a:p>
            <a:pPr>
              <a:defRPr lang="ko-KR" altLang="en-US"/>
            </a:pPr>
            <a:r>
              <a:rPr lang="ko-KR" altLang="en-US" sz="2400"/>
              <a:t>폐기물을 이용하여 수경재배기를 보급하는 선두지역이 된다.</a:t>
            </a:r>
            <a:endParaRPr lang="ko-KR" altLang="en-US" sz="2400"/>
          </a:p>
          <a:p>
            <a:pPr>
              <a:defRPr lang="ko-KR" altLang="en-US"/>
            </a:pPr>
            <a:endParaRPr lang="ko-KR" altLang="en-US" sz="2400"/>
          </a:p>
          <a:p>
            <a:pPr>
              <a:defRPr lang="ko-KR" altLang="en-US"/>
            </a:pPr>
            <a:r>
              <a:rPr lang="en-US" altLang="ko-KR" sz="2400">
                <a:solidFill>
                  <a:schemeClr val="accent4"/>
                </a:solidFill>
              </a:rPr>
              <a:t>vision-2</a:t>
            </a:r>
            <a:endParaRPr lang="en-US" altLang="ko-KR" sz="2400">
              <a:solidFill>
                <a:schemeClr val="accent4"/>
              </a:solidFill>
            </a:endParaRPr>
          </a:p>
          <a:p>
            <a:pPr>
              <a:defRPr lang="ko-KR" altLang="en-US"/>
            </a:pPr>
            <a:r>
              <a:rPr lang="ko-KR" altLang="en-US" sz="2400"/>
              <a:t>수경재배와 문화예술이 잘 결합하는 지역이 된다.</a:t>
            </a:r>
            <a:endParaRPr lang="ko-KR" altLang="en-US" sz="2400"/>
          </a:p>
          <a:p>
            <a:pPr>
              <a:defRPr lang="ko-KR" altLang="en-US"/>
            </a:pPr>
            <a:endParaRPr lang="ko-KR" altLang="en-US" sz="2400"/>
          </a:p>
          <a:p>
            <a:pPr>
              <a:defRPr lang="ko-KR" altLang="en-US"/>
            </a:pPr>
            <a:r>
              <a:rPr lang="en-US" altLang="ko-KR" sz="2400">
                <a:solidFill>
                  <a:schemeClr val="accent4"/>
                </a:solidFill>
              </a:rPr>
              <a:t>vision-3</a:t>
            </a:r>
            <a:endParaRPr lang="en-US" altLang="ko-KR" sz="2400">
              <a:solidFill>
                <a:schemeClr val="accent4"/>
              </a:solidFill>
            </a:endParaRPr>
          </a:p>
          <a:p>
            <a:pPr>
              <a:defRPr lang="ko-KR" altLang="en-US"/>
            </a:pPr>
            <a:r>
              <a:rPr lang="ko-KR" altLang="en-US" sz="2400"/>
              <a:t>수경재배에 빗물과 자연에너지를 잘 이용하는 지역이 된다.</a:t>
            </a:r>
            <a:endParaRPr lang="ko-KR" altLang="en-US" sz="24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sz="3200"/>
              <a:t>3. 로드맵</a:t>
            </a:r>
            <a:endParaRPr lang="ko-KR" altLang="en-US" sz="3200"/>
          </a:p>
        </p:txBody>
      </p:sp>
      <p:graphicFrame>
        <p:nvGraphicFramePr>
          <p:cNvPr id="8" name=""/>
          <p:cNvGraphicFramePr>
            <a:graphicFrameLocks noGrp="1"/>
          </p:cNvGraphicFramePr>
          <p:nvPr/>
        </p:nvGraphicFramePr>
        <p:xfrm>
          <a:off x="456057" y="1143000"/>
          <a:ext cx="8231886" cy="5583556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752600"/>
                <a:gridCol w="1210056"/>
                <a:gridCol w="5269230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시기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시대명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내용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2016년 하반기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씨뿌리期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marL="257040" indent="-257040">
                        <a:buFont typeface="Arial"/>
                        <a:buChar char="•"/>
                        <a:defRPr lang="ko-KR" altLang="en-US"/>
                      </a:pPr>
                      <a:r>
                        <a:rPr lang="ko-KR" altLang="en-US"/>
                        <a:t>성북구에서 수경재배 활동이 시작되다.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2017년 상반기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싹틔우期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marL="257040" indent="-257040">
                        <a:buFont typeface="Arial"/>
                        <a:buChar char="•"/>
                        <a:defRPr lang="ko-KR" altLang="en-US"/>
                      </a:pPr>
                      <a:r>
                        <a:rPr lang="ko-KR" altLang="en-US"/>
                        <a:t>장터 참여 시작(홍보, 기금마련, 회원 수익거리)</a:t>
                      </a:r>
                      <a:endParaRPr lang="ko-KR" altLang="en-US"/>
                    </a:p>
                    <a:p>
                      <a:pPr marL="257040" indent="-257040">
                        <a:buFont typeface="Arial"/>
                        <a:buChar char="•"/>
                        <a:defRPr lang="ko-KR" altLang="en-US"/>
                      </a:pPr>
                      <a:r>
                        <a:rPr lang="ko-KR" altLang="en-US"/>
                        <a:t>커뮤니티 역량강화(교육, 활동가 참여)</a:t>
                      </a:r>
                      <a:endParaRPr lang="ko-KR" altLang="en-US"/>
                    </a:p>
                    <a:p>
                      <a:pPr marL="257040" indent="-257040">
                        <a:buFont typeface="Arial"/>
                        <a:buChar char="•"/>
                        <a:defRPr lang="ko-KR" altLang="en-US"/>
                      </a:pPr>
                      <a:r>
                        <a:rPr lang="ko-KR" altLang="en-US"/>
                        <a:t>생활폐기물을 이용한 수경재배기 보급 시작 </a:t>
                      </a:r>
                      <a:r>
                        <a:rPr lang="ko-KR" altLang="en-US">
                          <a:solidFill>
                            <a:srgbClr val="0000ff"/>
                          </a:solidFill>
                        </a:rPr>
                        <a:t>--&gt; 정릉 업싸이클링 센터 &lt;공유촉진사업&gt; 참여</a:t>
                      </a:r>
                      <a:endParaRPr lang="ko-KR" altLang="en-US"/>
                    </a:p>
                    <a:p>
                      <a:pPr marL="257040" indent="-257040">
                        <a:buFont typeface="Arial"/>
                        <a:buChar char="•"/>
                        <a:defRPr lang="ko-KR" altLang="en-US"/>
                      </a:pPr>
                      <a:r>
                        <a:rPr lang="ko-KR" altLang="en-US">
                          <a:solidFill>
                            <a:srgbClr val="0000ff"/>
                          </a:solidFill>
                        </a:rPr>
                        <a:t>그린커튼 사업 시작 **</a:t>
                      </a:r>
                      <a:endParaRPr lang="ko-KR" altLang="en-US">
                        <a:solidFill>
                          <a:srgbClr val="0000ff"/>
                        </a:solidFill>
                      </a:endParaRPr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2017년 하반기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자라期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marL="257040" indent="-257040">
                        <a:buFont typeface="Arial"/>
                        <a:buChar char="•"/>
                        <a:defRPr lang="ko-KR" altLang="en-US"/>
                      </a:pPr>
                      <a:r>
                        <a:rPr lang="ko-KR" altLang="en-US">
                          <a:solidFill>
                            <a:schemeClr val="tx1"/>
                          </a:solidFill>
                        </a:rPr>
                        <a:t>활동가 50명 확보</a:t>
                      </a: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  <a:p>
                      <a:pPr marL="257040" indent="-257040">
                        <a:buFont typeface="Arial"/>
                        <a:buChar char="•"/>
                        <a:defRPr lang="ko-KR" altLang="en-US"/>
                      </a:pPr>
                      <a:r>
                        <a:rPr lang="ko-KR" altLang="en-US">
                          <a:solidFill>
                            <a:schemeClr val="tx1"/>
                          </a:solidFill>
                        </a:rPr>
                        <a:t>마을의 후미진 곳을 아름답게 꾸미는 일 시작</a:t>
                      </a: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  <a:defRPr lang="ko-KR" altLang="en-US"/>
                      </a:pPr>
                      <a:r>
                        <a:rPr lang="ko-KR" altLang="en-US">
                          <a:solidFill>
                            <a:schemeClr val="accent2"/>
                          </a:solidFill>
                        </a:rPr>
                        <a:t>~ 장위 도시재생시범사업 참여 희망 </a:t>
                      </a:r>
                      <a:r>
                        <a:rPr lang="ko-KR" altLang="en-US">
                          <a:solidFill>
                            <a:srgbClr val="0000ff"/>
                          </a:solidFill>
                        </a:rPr>
                        <a:t>--&gt; &lt;수경재배-협동조합 체험과정&gt; 참여</a:t>
                      </a:r>
                      <a:endParaRPr lang="ko-KR" altLang="en-US">
                        <a:solidFill>
                          <a:srgbClr val="0000ff"/>
                        </a:solidFill>
                      </a:endParaRPr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2018년 상반기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꽃피우期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marL="257040" indent="-257040">
                        <a:buFont typeface="Arial"/>
                        <a:buChar char="•"/>
                        <a:defRPr lang="ko-KR" altLang="en-US"/>
                      </a:pPr>
                      <a:r>
                        <a:rPr lang="ko-KR" altLang="en-US"/>
                        <a:t>비영리민간단체 등록</a:t>
                      </a:r>
                      <a:endParaRPr lang="ko-KR" altLang="en-US"/>
                    </a:p>
                    <a:p>
                      <a:pPr marL="257040" indent="-257040">
                        <a:buFont typeface="Arial"/>
                        <a:buChar char="•"/>
                        <a:defRPr lang="ko-KR" altLang="en-US"/>
                      </a:pPr>
                      <a:r>
                        <a:rPr lang="ko-KR" altLang="en-US"/>
                        <a:t>빗물이용기술 확보 및 적용 </a:t>
                      </a:r>
                      <a:endParaRPr lang="ko-KR" altLang="en-US"/>
                    </a:p>
                    <a:p>
                      <a:pPr marL="0" indent="0">
                        <a:buNone/>
                        <a:defRPr lang="ko-KR" altLang="en-US"/>
                      </a:pPr>
                      <a:r>
                        <a:rPr lang="ko-KR" altLang="en-US">
                          <a:solidFill>
                            <a:schemeClr val="accent2"/>
                          </a:solidFill>
                        </a:rPr>
                        <a:t>    ~ </a:t>
                      </a:r>
                      <a:r>
                        <a:rPr lang="en-US" altLang="ko-KR">
                          <a:solidFill>
                            <a:schemeClr val="accent2"/>
                          </a:solidFill>
                        </a:rPr>
                        <a:t>ICT</a:t>
                      </a:r>
                      <a:r>
                        <a:rPr lang="ko-KR" altLang="en-US">
                          <a:solidFill>
                            <a:schemeClr val="accent2"/>
                          </a:solidFill>
                        </a:rPr>
                        <a:t>를 이용한 </a:t>
                      </a:r>
                      <a:r>
                        <a:rPr lang="en-US" altLang="ko-KR">
                          <a:solidFill>
                            <a:schemeClr val="accent2"/>
                          </a:solidFill>
                        </a:rPr>
                        <a:t>MAKE</a:t>
                      </a:r>
                      <a:r>
                        <a:rPr lang="ko-KR" altLang="en-US">
                          <a:solidFill>
                            <a:schemeClr val="accent2"/>
                          </a:solidFill>
                        </a:rPr>
                        <a:t>활동과 연계 희망</a:t>
                      </a:r>
                      <a:endParaRPr lang="ko-KR" altLang="en-US">
                        <a:solidFill>
                          <a:schemeClr val="accent2"/>
                        </a:solidFill>
                      </a:endParaRPr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2018년 하반기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열매맺期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marL="257040" indent="-257040">
                        <a:buFont typeface="Arial"/>
                        <a:buChar char="•"/>
                        <a:defRPr lang="ko-KR" altLang="en-US"/>
                      </a:pPr>
                      <a:r>
                        <a:rPr lang="ko-KR" altLang="en-US"/>
                        <a:t>자연에너지를 이용한 수경재배 기술확보 및 적용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/>
                        <a:t>2019년 상반기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/>
                        <a:t>들어가期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marL="257040" indent="-257040">
                        <a:buFont typeface="Arial"/>
                        <a:buChar char="•"/>
                        <a:defRPr lang="ko-KR" altLang="en-US"/>
                      </a:pPr>
                      <a:r>
                        <a:rPr lang="ko-KR" altLang="en-US"/>
                        <a:t>성북수경재배네트워크가 성북도시농업 단체로 들어간다. </a:t>
                      </a:r>
                      <a:r>
                        <a:rPr lang="ko-KR" altLang="en-US">
                          <a:solidFill>
                            <a:srgbClr val="0000ff"/>
                          </a:solidFill>
                        </a:rPr>
                        <a:t>--&gt; 성북구 도시농부학교를 기반으로  텃밭확보, 교육 다양화를 진행 중</a:t>
                      </a:r>
                      <a:endParaRPr lang="ko-KR" altLang="en-US">
                        <a:solidFill>
                          <a:srgbClr val="0000ff"/>
                        </a:solidFill>
                      </a:endParaRPr>
                    </a:p>
                  </a:txBody>
                  <a:tcPr marL="91440" marR="91440"/>
                </a:tc>
              </a:tr>
            </a:tbl>
          </a:graphicData>
        </a:graphic>
      </p:graphicFrame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l">
              <a:defRPr lang="ko-KR" altLang="en-US"/>
            </a:pPr>
            <a:r>
              <a:rPr lang="ko-KR" altLang="en-US" sz="3200"/>
              <a:t>4. 2017년 계획</a:t>
            </a:r>
            <a:endParaRPr lang="ko-KR" altLang="en-US" sz="3200"/>
          </a:p>
        </p:txBody>
      </p:sp>
      <p:sp>
        <p:nvSpPr>
          <p:cNvPr id="9" name=""/>
          <p:cNvSpPr txBox="1"/>
          <p:nvPr/>
        </p:nvSpPr>
        <p:spPr>
          <a:xfrm>
            <a:off x="827532" y="1556766"/>
            <a:ext cx="7632954" cy="393725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lnSpc>
                <a:spcPct val="150000"/>
              </a:lnSpc>
              <a:defRPr lang="ko-KR" altLang="en-US"/>
            </a:pPr>
            <a:r>
              <a:rPr lang="ko-KR" altLang="en-US" sz="2400">
                <a:solidFill>
                  <a:schemeClr val="accent1"/>
                </a:solidFill>
              </a:rPr>
              <a:t>1. 장터 참여</a:t>
            </a:r>
            <a:endParaRPr lang="ko-KR" altLang="en-US" sz="2400">
              <a:solidFill>
                <a:schemeClr val="accent1"/>
              </a:solidFill>
            </a:endParaRPr>
          </a:p>
          <a:p>
            <a:pPr marL="714240" lvl="2" indent="-25704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/>
              <a:t>정기 참여: 성북구 개울장, 노원구 마들장(이웃과 교류)</a:t>
            </a:r>
            <a:endParaRPr lang="ko-KR" altLang="en-US"/>
          </a:p>
          <a:p>
            <a:pPr marL="714240" lvl="2" indent="-25704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/>
              <a:t>기타 장터는 상황을 보아서.</a:t>
            </a:r>
            <a:endParaRPr lang="ko-KR" altLang="en-US"/>
          </a:p>
          <a:p>
            <a:pPr>
              <a:lnSpc>
                <a:spcPct val="150000"/>
              </a:lnSpc>
              <a:defRPr lang="ko-KR" altLang="en-US"/>
            </a:pPr>
            <a:endParaRPr lang="ko-KR" altLang="en-US"/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2400">
                <a:solidFill>
                  <a:schemeClr val="accent1"/>
                </a:solidFill>
              </a:rPr>
              <a:t>2. 수경재배 교육</a:t>
            </a:r>
            <a:endParaRPr lang="ko-KR" altLang="en-US" sz="2400">
              <a:solidFill>
                <a:schemeClr val="accent1"/>
              </a:solidFill>
            </a:endParaRPr>
          </a:p>
          <a:p>
            <a:pPr marL="714240" lvl="2" indent="-25704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/>
              <a:t>기초과정: </a:t>
            </a:r>
            <a:r>
              <a:rPr lang="ko-KR" altLang="en-US">
                <a:solidFill>
                  <a:schemeClr val="tx1"/>
                </a:solidFill>
              </a:rPr>
              <a:t>1-2월</a:t>
            </a:r>
            <a:r>
              <a:rPr lang="ko-KR" altLang="en-US">
                <a:solidFill>
                  <a:srgbClr val="0000ff"/>
                </a:solidFill>
              </a:rPr>
              <a:t>(완료),</a:t>
            </a:r>
            <a:r>
              <a:rPr lang="ko-KR" altLang="en-US"/>
              <a:t> 4-5월</a:t>
            </a:r>
            <a:r>
              <a:rPr lang="ko-KR" altLang="en-US">
                <a:solidFill>
                  <a:srgbClr val="0000ff"/>
                </a:solidFill>
              </a:rPr>
              <a:t>(6월 완료)</a:t>
            </a:r>
            <a:r>
              <a:rPr lang="ko-KR" altLang="en-US"/>
              <a:t>, 7-8월</a:t>
            </a:r>
            <a:r>
              <a:rPr lang="ko-KR" altLang="en-US">
                <a:solidFill>
                  <a:srgbClr val="0000ff"/>
                </a:solidFill>
              </a:rPr>
              <a:t>(9월 진행)</a:t>
            </a:r>
            <a:r>
              <a:rPr lang="ko-KR" altLang="en-US"/>
              <a:t>, 10-11월</a:t>
            </a:r>
            <a:endParaRPr lang="ko-KR" altLang="en-US"/>
          </a:p>
          <a:p>
            <a:pPr marL="714240" lvl="2" indent="-25704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/>
              <a:t>응용과정: </a:t>
            </a:r>
            <a:r>
              <a:rPr lang="ko-KR" altLang="en-US">
                <a:solidFill>
                  <a:schemeClr val="tx1"/>
                </a:solidFill>
              </a:rPr>
              <a:t>3월</a:t>
            </a:r>
            <a:r>
              <a:rPr lang="ko-KR" altLang="en-US">
                <a:solidFill>
                  <a:srgbClr val="0000ff"/>
                </a:solidFill>
              </a:rPr>
              <a:t>(완료)</a:t>
            </a:r>
            <a:r>
              <a:rPr lang="ko-KR" altLang="en-US"/>
              <a:t>, 6월, 9월, 12월</a:t>
            </a:r>
            <a:endParaRPr lang="ko-KR" altLang="en-US"/>
          </a:p>
          <a:p>
            <a:pPr marL="457200" lvl="2" indent="0">
              <a:lnSpc>
                <a:spcPct val="150000"/>
              </a:lnSpc>
              <a:buNone/>
              <a:defRPr lang="ko-KR" altLang="en-US"/>
            </a:pPr>
            <a:r>
              <a:rPr lang="ko-KR" altLang="en-US"/>
              <a:t>※ 공모사업에 교육이 포함될 경우 공모사업에 맞추어 진행한다.</a:t>
            </a:r>
            <a:endParaRPr lang="ko-KR" altLang="en-US"/>
          </a:p>
          <a:p>
            <a:pPr marL="714240" lvl="2" indent="-257040">
              <a:buFont typeface="Arial"/>
              <a:buChar char="•"/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 txBox="1"/>
          <p:nvPr/>
        </p:nvSpPr>
        <p:spPr>
          <a:xfrm>
            <a:off x="251460" y="454722"/>
            <a:ext cx="8892540" cy="599179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lnSpc>
                <a:spcPct val="150000"/>
              </a:lnSpc>
              <a:defRPr lang="ko-KR" altLang="en-US"/>
            </a:pPr>
            <a:r>
              <a:rPr lang="ko-KR" altLang="en-US" sz="2400">
                <a:solidFill>
                  <a:schemeClr val="accent1"/>
                </a:solidFill>
              </a:rPr>
              <a:t>3. 생활폐기물을 이용한 수경재배기 보급</a:t>
            </a:r>
            <a:endParaRPr lang="ko-KR" altLang="en-US" sz="2400">
              <a:solidFill>
                <a:schemeClr val="accent1"/>
              </a:solidFill>
            </a:endParaRPr>
          </a:p>
          <a:p>
            <a:pPr marL="714240" lvl="2" indent="-25704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/>
              <a:t>&lt;성북구 공유촉진 사업&gt;으로 진행 희망 </a:t>
            </a:r>
            <a:r>
              <a:rPr lang="ko-KR" altLang="en-US">
                <a:solidFill>
                  <a:srgbClr val="0000ff"/>
                </a:solidFill>
              </a:rPr>
              <a:t>--&gt; 진행 중</a:t>
            </a:r>
            <a:endParaRPr lang="ko-KR" altLang="en-US">
              <a:solidFill>
                <a:srgbClr val="0000ff"/>
              </a:solidFill>
            </a:endParaRPr>
          </a:p>
          <a:p>
            <a:pPr marL="714240" lvl="2" indent="-25704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/>
              <a:t>안되면 자체적으로 진행</a:t>
            </a:r>
            <a:endParaRPr lang="ko-KR" altLang="en-US"/>
          </a:p>
          <a:p>
            <a:pPr>
              <a:lnSpc>
                <a:spcPct val="150000"/>
              </a:lnSpc>
              <a:defRPr lang="ko-KR" altLang="en-US"/>
            </a:pPr>
            <a:endParaRPr lang="ko-KR" altLang="en-US"/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2400">
                <a:solidFill>
                  <a:schemeClr val="accent1"/>
                </a:solidFill>
              </a:rPr>
              <a:t>4. 그린커튼 사업</a:t>
            </a:r>
            <a:endParaRPr lang="ko-KR" altLang="en-US" sz="2400">
              <a:solidFill>
                <a:schemeClr val="accent1"/>
              </a:solidFill>
            </a:endParaRPr>
          </a:p>
          <a:p>
            <a:pPr marL="714240" lvl="2" indent="-25704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/>
              <a:t>&lt;성북구 마을만들기 공모사업&gt;으로 진행 희망 </a:t>
            </a:r>
            <a:r>
              <a:rPr lang="ko-KR" altLang="en-US">
                <a:solidFill>
                  <a:srgbClr val="0000ff"/>
                </a:solidFill>
              </a:rPr>
              <a:t>--&gt; 진행 중</a:t>
            </a:r>
            <a:endParaRPr lang="ko-KR" altLang="en-US"/>
          </a:p>
          <a:p>
            <a:pPr marL="714240" lvl="2" indent="-25704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/>
              <a:t>안되면 자체적으로 진행</a:t>
            </a:r>
            <a:endParaRPr lang="ko-KR" altLang="en-US"/>
          </a:p>
          <a:p>
            <a:pPr marL="714240" lvl="2" indent="-257040">
              <a:lnSpc>
                <a:spcPct val="150000"/>
              </a:lnSpc>
              <a:buFont typeface="Arial"/>
              <a:buChar char="•"/>
              <a:defRPr lang="ko-KR" altLang="en-US"/>
            </a:pPr>
            <a:endParaRPr lang="ko-KR" altLang="en-US"/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2400">
                <a:solidFill>
                  <a:schemeClr val="accent1"/>
                </a:solidFill>
              </a:rPr>
              <a:t>5. 기타</a:t>
            </a:r>
            <a:endParaRPr lang="ko-KR" altLang="en-US" sz="2400">
              <a:solidFill>
                <a:schemeClr val="accent1"/>
              </a:solidFill>
            </a:endParaRPr>
          </a:p>
          <a:p>
            <a:pPr marL="714240" lvl="2" indent="-25704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/>
              <a:t>서울시 도시농업박람회에 나가고 싶지만... 힘 좀 기른 후에.</a:t>
            </a:r>
            <a:endParaRPr lang="ko-KR" altLang="en-US"/>
          </a:p>
          <a:p>
            <a:pPr marL="457200" lvl="2" indent="0">
              <a:lnSpc>
                <a:spcPct val="150000"/>
              </a:lnSpc>
              <a:buNone/>
              <a:defRPr lang="ko-KR" altLang="en-US"/>
            </a:pPr>
            <a:r>
              <a:rPr lang="ko-KR" altLang="en-US"/>
              <a:t>    그래서, 올해는 노원구 지원하고 내년에 나간다. </a:t>
            </a:r>
            <a:r>
              <a:rPr lang="ko-KR" altLang="en-US">
                <a:solidFill>
                  <a:srgbClr val="0000ff"/>
                </a:solidFill>
              </a:rPr>
              <a:t>--&gt; 노원도시농업네트워크 지원</a:t>
            </a:r>
            <a:endParaRPr lang="ko-KR" altLang="en-US"/>
          </a:p>
          <a:p>
            <a:pPr marL="457200" lvl="2" indent="0">
              <a:lnSpc>
                <a:spcPct val="150000"/>
              </a:lnSpc>
              <a:buNone/>
              <a:defRPr lang="ko-KR" altLang="en-US"/>
            </a:pPr>
            <a:endParaRPr lang="ko-KR" altLang="en-US"/>
          </a:p>
          <a:p>
            <a:pPr marL="0" lvl="1" indent="0" algn="ctr">
              <a:lnSpc>
                <a:spcPct val="150000"/>
              </a:lnSpc>
              <a:buNone/>
              <a:defRPr lang="ko-KR" altLang="en-US"/>
            </a:pPr>
            <a:endParaRPr lang="ko-KR" altLang="en-US" sz="24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 txBox="1"/>
          <p:nvPr/>
        </p:nvSpPr>
        <p:spPr>
          <a:xfrm>
            <a:off x="251460" y="454722"/>
            <a:ext cx="8641080" cy="1600773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lnSpc>
                <a:spcPct val="150000"/>
              </a:lnSpc>
              <a:defRPr lang="ko-KR" altLang="en-US"/>
            </a:pPr>
            <a:endParaRPr lang="ko-KR" altLang="en-US" sz="2400">
              <a:solidFill>
                <a:schemeClr val="accent1"/>
              </a:solidFill>
            </a:endParaRPr>
          </a:p>
          <a:p>
            <a:pPr marL="0" lvl="1" indent="0" algn="ctr">
              <a:lnSpc>
                <a:spcPct val="150000"/>
              </a:lnSpc>
              <a:buNone/>
              <a:defRPr lang="ko-KR" altLang="en-US"/>
            </a:pPr>
            <a:r>
              <a:rPr lang="ko-KR" altLang="en-US" sz="2400"/>
              <a:t>안 도와줘도 한다. 도와주면 더 잘한다.</a:t>
            </a:r>
            <a:endParaRPr lang="ko-KR" altLang="en-US" sz="2400"/>
          </a:p>
          <a:p>
            <a:pPr marL="0" lvl="1" indent="0" algn="ctr">
              <a:lnSpc>
                <a:spcPct val="150000"/>
              </a:lnSpc>
              <a:buNone/>
              <a:defRPr lang="ko-KR" altLang="en-US"/>
            </a:pPr>
            <a:endParaRPr lang="ko-KR" altLang="en-US"/>
          </a:p>
        </p:txBody>
      </p:sp>
      <p:pic>
        <p:nvPicPr>
          <p:cNvPr id="1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000250" y="2055495"/>
            <a:ext cx="5143500" cy="389572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성북수경재배네트워크</ep:Company>
  <ep:Words>412</ep:Words>
  <ep:PresentationFormat>화면 슬라이드 쇼(4:3)</ep:PresentationFormat>
  <ep:Paragraphs>85</ep:Paragraphs>
  <ep:Slides>30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ep:HeadingPairs>
  <ep:TitlesOfParts>
    <vt:vector size="31" baseType="lpstr">
      <vt:lpstr>한컴오피스</vt:lpstr>
      <vt:lpstr>결과 발표회 청소년시설에 그린커튼 조성 -성북청소년문화공유센터-</vt:lpstr>
      <vt:lpstr>차례</vt:lpstr>
      <vt:lpstr>1. 성북수경재재네트워크 소개</vt:lpstr>
      <vt:lpstr>1. 걸어온 길</vt:lpstr>
      <vt:lpstr>2. 슬로건 및 비젼</vt:lpstr>
      <vt:lpstr>3. 로드맵</vt:lpstr>
      <vt:lpstr>4. 2017년 계획</vt:lpstr>
      <vt:lpstr>슬라이드 8</vt:lpstr>
      <vt:lpstr>슬라이드 9</vt:lpstr>
      <vt:lpstr>2. 과제 소개 및 진행과정</vt:lpstr>
      <vt:lpstr>1. 과제 소개</vt:lpstr>
      <vt:lpstr>2. 진행과정 (UCC 공모전에 내었던 것 활용합니다.)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3. 센터장님 소감 / 반응과 결과</vt:lpstr>
      <vt:lpstr>1. 센터장님 소감</vt:lpstr>
      <vt:lpstr>2. 반응조사</vt:lpstr>
      <vt:lpstr>슬라이드 24</vt:lpstr>
      <vt:lpstr>슬라이드 25</vt:lpstr>
      <vt:lpstr>3. 효과 검증</vt:lpstr>
      <vt:lpstr>4. 설문 당첨자 선물 증정</vt:lpstr>
      <vt:lpstr>5. 과제 참여자 소감</vt:lpstr>
      <vt:lpstr>6. 향후 전략</vt:lpstr>
      <vt:lpstr>7. 기념촬영  8. 담소 및 정리</vt:lpstr>
    </vt:vector>
  </ep:TitlesOfParts>
  <ep:HyperlinkBase/>
  <ep:Application>Hancom Office Hanshow 2014</ep:Application>
  <ep:AppVersion>0901.0000.01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2017-09-04T04:05:48.694</dcterms:created>
  <dc:creator>박영기</dc:creator>
  <cp:lastModifiedBy>Administrator</cp:lastModifiedBy>
  <dcterms:modified xsi:type="dcterms:W3CDTF">2017-09-04T13:03:06.535</dcterms:modified>
  <cp:revision>70</cp:revision>
  <dc:title>결과발표회 청소년시설에 그린커튼 조성 -성북청소년문화공유센터-</dc:title>
</cp:coreProperties>
</file>