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18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875" r:id="rId2"/>
    <p:sldId id="905" r:id="rId3"/>
    <p:sldId id="886" r:id="rId4"/>
    <p:sldId id="906" r:id="rId5"/>
    <p:sldId id="908" r:id="rId6"/>
    <p:sldId id="907" r:id="rId7"/>
    <p:sldId id="911" r:id="rId8"/>
    <p:sldId id="913" r:id="rId9"/>
    <p:sldId id="915" r:id="rId10"/>
    <p:sldId id="914" r:id="rId11"/>
    <p:sldId id="912" r:id="rId12"/>
    <p:sldId id="910" r:id="rId13"/>
    <p:sldId id="909" r:id="rId14"/>
    <p:sldId id="918" r:id="rId15"/>
    <p:sldId id="916" r:id="rId16"/>
    <p:sldId id="917" r:id="rId17"/>
    <p:sldId id="921" r:id="rId18"/>
    <p:sldId id="920" r:id="rId19"/>
    <p:sldId id="922" r:id="rId20"/>
    <p:sldId id="923" r:id="rId21"/>
  </p:sldIdLst>
  <p:sldSz cx="6858000" cy="9906000" type="A4"/>
  <p:notesSz cx="6797675" cy="9926638"/>
  <p:defaultTextStyle>
    <a:defPPr>
      <a:defRPr lang="ko-KR"/>
    </a:defPPr>
    <a:lvl1pPr marL="0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478954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957908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1436861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1915815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2394770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2873724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3352678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3831631" algn="l" defTabSz="957908" rtl="0" eaLnBrk="1" latinLnBrk="1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D1D1D1"/>
    <a:srgbClr val="0E8C38"/>
    <a:srgbClr val="0F993D"/>
    <a:srgbClr val="13BD4C"/>
    <a:srgbClr val="EEEEEE"/>
    <a:srgbClr val="15CD52"/>
    <a:srgbClr val="FFD653"/>
    <a:srgbClr val="FE0000"/>
    <a:srgbClr val="FE1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스타일 없음, 표 눈금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391" autoAdjust="0"/>
    <p:restoredTop sz="97875" autoAdjust="0"/>
  </p:normalViewPr>
  <p:slideViewPr>
    <p:cSldViewPr>
      <p:cViewPr varScale="1">
        <p:scale>
          <a:sx n="78" d="100"/>
          <a:sy n="78" d="100"/>
        </p:scale>
        <p:origin x="-3408" y="-108"/>
      </p:cViewPr>
      <p:guideLst>
        <p:guide orient="horz" pos="3120"/>
        <p:guide pos="216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5" d="100"/>
          <a:sy n="85" d="100"/>
        </p:scale>
        <p:origin x="-1998" y="-96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3850445" y="1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r">
              <a:defRPr sz="1200"/>
            </a:lvl1pPr>
          </a:lstStyle>
          <a:p>
            <a:fld id="{1342BE62-7C2C-488D-80EB-8F47FEAC6477}" type="datetimeFigureOut">
              <a:rPr lang="ko-KR" altLang="en-US" smtClean="0"/>
              <a:pPr/>
              <a:t>2016/09/07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1" y="9428584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l">
              <a:defRPr sz="1200"/>
            </a:lvl1pPr>
          </a:lstStyle>
          <a:p>
            <a:endParaRPr lang="ko-KR" altLang="en-US" dirty="0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3850445" y="9428584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r">
              <a:defRPr sz="1200"/>
            </a:lvl1pPr>
          </a:lstStyle>
          <a:p>
            <a:fld id="{8437732F-00EE-4DF6-A59B-BBD1EB84F635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30445376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1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5" y="1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/>
          <a:lstStyle>
            <a:lvl1pPr algn="r">
              <a:defRPr sz="1200"/>
            </a:lvl1pPr>
          </a:lstStyle>
          <a:p>
            <a:fld id="{4CCC9D8D-9A31-4A60-A8D4-6B59E8685A9F}" type="datetimeFigureOut">
              <a:rPr lang="ko-KR" altLang="en-US" smtClean="0"/>
              <a:pPr/>
              <a:t>2016/09/07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2109788" y="744538"/>
            <a:ext cx="25781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718" tIns="45859" rIns="91718" bIns="45859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15154"/>
            <a:ext cx="5438140" cy="4466988"/>
          </a:xfrm>
          <a:prstGeom prst="rect">
            <a:avLst/>
          </a:prstGeom>
        </p:spPr>
        <p:txBody>
          <a:bodyPr vert="horz" lIns="91718" tIns="45859" rIns="91718" bIns="45859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9428584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5" y="9428584"/>
            <a:ext cx="2945659" cy="496333"/>
          </a:xfrm>
          <a:prstGeom prst="rect">
            <a:avLst/>
          </a:prstGeom>
        </p:spPr>
        <p:txBody>
          <a:bodyPr vert="horz" lIns="91718" tIns="45859" rIns="91718" bIns="45859" rtlCol="0" anchor="b"/>
          <a:lstStyle>
            <a:lvl1pPr algn="r">
              <a:defRPr sz="1200"/>
            </a:lvl1pPr>
          </a:lstStyle>
          <a:p>
            <a:fld id="{414C8D3C-1B22-481B-9DCE-9CB83F66F3CB}" type="slidenum">
              <a:rPr lang="ko-KR" altLang="en-US" smtClean="0"/>
              <a:pPr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316237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78954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57908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436861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915815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394770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873724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352678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831631" algn="l" defTabSz="957908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6858000" cy="3559959"/>
          </a:xfrm>
          <a:prstGeom prst="rect">
            <a:avLst/>
          </a:prstGeom>
          <a:solidFill>
            <a:srgbClr val="FE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56"/>
          <p:cNvSpPr>
            <a:spLocks noChangeArrowheads="1"/>
          </p:cNvSpPr>
          <p:nvPr userDrawn="1"/>
        </p:nvSpPr>
        <p:spPr bwMode="auto">
          <a:xfrm>
            <a:off x="1" y="3559959"/>
            <a:ext cx="6858000" cy="6346076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559981" y="892512"/>
            <a:ext cx="2142952" cy="2321531"/>
          </a:xfrm>
          <a:prstGeom prst="ellipse">
            <a:avLst/>
          </a:prstGeom>
          <a:solidFill>
            <a:srgbClr val="FFD653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37852" y="3288787"/>
            <a:ext cx="2142952" cy="2321531"/>
          </a:xfrm>
          <a:prstGeom prst="ellipse">
            <a:avLst/>
          </a:prstGeom>
          <a:solidFill>
            <a:srgbClr val="FFD653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2333869" y="2399499"/>
            <a:ext cx="2142952" cy="2321531"/>
          </a:xfrm>
          <a:prstGeom prst="ellipse">
            <a:avLst/>
          </a:prstGeom>
          <a:solidFill>
            <a:srgbClr val="FFD653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logo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29203" y="9255990"/>
            <a:ext cx="1869451" cy="572654"/>
          </a:xfrm>
          <a:prstGeom prst="rect">
            <a:avLst/>
          </a:prstGeom>
        </p:spPr>
      </p:pic>
      <p:sp>
        <p:nvSpPr>
          <p:cNvPr id="16" name="Rectangle 131"/>
          <p:cNvSpPr>
            <a:spLocks noChangeArrowheads="1"/>
          </p:cNvSpPr>
          <p:nvPr userDrawn="1"/>
        </p:nvSpPr>
        <p:spPr bwMode="auto">
          <a:xfrm>
            <a:off x="2714621" y="2244318"/>
            <a:ext cx="405765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7590" tIns="47895" rIns="95791" bIns="47895" anchor="ctr"/>
          <a:lstStyle/>
          <a:p>
            <a:pPr>
              <a:buFont typeface="Wingdings" pitchFamily="2" charset="2"/>
              <a:buNone/>
            </a:pPr>
            <a:r>
              <a:rPr lang="ko-KR" altLang="en-US" sz="21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모금사업관리시스템</a:t>
            </a:r>
            <a:r>
              <a:rPr lang="en-US" altLang="ko-KR" sz="21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(FMS)</a:t>
            </a:r>
            <a:endParaRPr lang="en-US" altLang="ko-KR" sz="2100" b="1" dirty="0">
              <a:solidFill>
                <a:schemeClr val="bg1"/>
              </a:solidFill>
              <a:latin typeface="Arial" pitchFamily="34" charset="0"/>
            </a:endParaRPr>
          </a:p>
          <a:p>
            <a:pPr eaLnBrk="0" latinLnBrk="0" hangingPunct="0">
              <a:buFont typeface="Wingdings" pitchFamily="2" charset="2"/>
              <a:buNone/>
            </a:pPr>
            <a:r>
              <a:rPr lang="en-US" altLang="ko-KR" sz="4500" b="1" baseline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ko-KR" altLang="en-US" sz="4500" b="1" baseline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사용자 </a:t>
            </a:r>
            <a:r>
              <a:rPr lang="ko-KR" altLang="en-US" sz="4500" b="1" baseline="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메뉴얼</a:t>
            </a:r>
            <a:endParaRPr lang="ko-KR" altLang="en-US" sz="45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업무정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12043" y="-34"/>
            <a:ext cx="4488531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Rectangle 68"/>
          <p:cNvSpPr>
            <a:spLocks noChangeArrowheads="1"/>
          </p:cNvSpPr>
          <p:nvPr userDrawn="1"/>
        </p:nvSpPr>
        <p:spPr bwMode="auto">
          <a:xfrm>
            <a:off x="4437064" y="48255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업무정의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0" name="그림 19" descr="logo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691" y="9521591"/>
            <a:ext cx="1119747" cy="343002"/>
          </a:xfrm>
          <a:prstGeom prst="rect">
            <a:avLst/>
          </a:prstGeom>
        </p:spPr>
      </p:pic>
      <p:sp>
        <p:nvSpPr>
          <p:cNvPr id="21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3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페이지간지추가를 위한 공백페이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0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556994" y="3511016"/>
            <a:ext cx="5752667" cy="1250888"/>
          </a:xfrm>
          <a:prstGeom prst="rect">
            <a:avLst/>
          </a:prstGeom>
          <a:noFill/>
        </p:spPr>
        <p:txBody>
          <a:bodyPr wrap="none" lIns="95791" tIns="47895" rIns="95791" bIns="47895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목차 구성을 위해 의도적으로 비워놓은</a:t>
            </a:r>
            <a:endParaRPr lang="en-US" altLang="ko-KR" sz="2500" dirty="0" smtClean="0">
              <a:solidFill>
                <a:schemeClr val="bg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  <a:p>
            <a:pPr algn="ctr">
              <a:lnSpc>
                <a:spcPct val="150000"/>
              </a:lnSpc>
            </a:pPr>
            <a:r>
              <a:rPr lang="ko-KR" altLang="en-US" sz="2500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페이지 입니다</a:t>
            </a:r>
            <a:r>
              <a:rPr lang="en-US" altLang="ko-KR" sz="2500" dirty="0" smtClean="0">
                <a:solidFill>
                  <a:schemeClr val="bg1">
                    <a:lumMod val="75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  <a:endParaRPr lang="ko-KR" altLang="en-US" sz="2500" dirty="0">
              <a:solidFill>
                <a:schemeClr val="bg1">
                  <a:lumMod val="75000"/>
                </a:schemeClr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표지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직사각형 5"/>
          <p:cNvSpPr/>
          <p:nvPr userDrawn="1"/>
        </p:nvSpPr>
        <p:spPr>
          <a:xfrm>
            <a:off x="1" y="0"/>
            <a:ext cx="6858000" cy="3559959"/>
          </a:xfrm>
          <a:prstGeom prst="rect">
            <a:avLst/>
          </a:prstGeom>
          <a:solidFill>
            <a:srgbClr val="0E8C38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7" name="Rectangle 56"/>
          <p:cNvSpPr>
            <a:spLocks noChangeArrowheads="1"/>
          </p:cNvSpPr>
          <p:nvPr userDrawn="1"/>
        </p:nvSpPr>
        <p:spPr bwMode="auto">
          <a:xfrm>
            <a:off x="1" y="3559959"/>
            <a:ext cx="6858000" cy="6346076"/>
          </a:xfrm>
          <a:prstGeom prst="rect">
            <a:avLst/>
          </a:prstGeom>
          <a:solidFill>
            <a:srgbClr val="F0F0F0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8" name="타원 7"/>
          <p:cNvSpPr/>
          <p:nvPr userDrawn="1"/>
        </p:nvSpPr>
        <p:spPr>
          <a:xfrm>
            <a:off x="559981" y="892512"/>
            <a:ext cx="2142952" cy="2321531"/>
          </a:xfrm>
          <a:prstGeom prst="ellipse">
            <a:avLst/>
          </a:prstGeom>
          <a:solidFill>
            <a:srgbClr val="D1D1D1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9" name="타원 8"/>
          <p:cNvSpPr/>
          <p:nvPr userDrawn="1"/>
        </p:nvSpPr>
        <p:spPr>
          <a:xfrm>
            <a:off x="237852" y="3288787"/>
            <a:ext cx="2142952" cy="2321531"/>
          </a:xfrm>
          <a:prstGeom prst="ellipse">
            <a:avLst/>
          </a:prstGeom>
          <a:solidFill>
            <a:srgbClr val="D1D1D1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sp>
        <p:nvSpPr>
          <p:cNvPr id="10" name="타원 9"/>
          <p:cNvSpPr/>
          <p:nvPr userDrawn="1"/>
        </p:nvSpPr>
        <p:spPr>
          <a:xfrm>
            <a:off x="2298244" y="2412365"/>
            <a:ext cx="2142952" cy="2321531"/>
          </a:xfrm>
          <a:prstGeom prst="ellipse">
            <a:avLst/>
          </a:prstGeom>
          <a:solidFill>
            <a:srgbClr val="D1D1D1">
              <a:alpha val="27451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/>
          <a:p>
            <a:pPr algn="ctr"/>
            <a:endParaRPr lang="ko-KR" altLang="en-US"/>
          </a:p>
        </p:txBody>
      </p:sp>
      <p:pic>
        <p:nvPicPr>
          <p:cNvPr id="15" name="그림 14" descr="logo3.jpg"/>
          <p:cNvPicPr>
            <a:picLocks noChangeAspect="1"/>
          </p:cNvPicPr>
          <p:nvPr userDrawn="1"/>
        </p:nvPicPr>
        <p:blipFill>
          <a:blip r:embed="rId2" cstate="print"/>
          <a:stretch>
            <a:fillRect/>
          </a:stretch>
        </p:blipFill>
        <p:spPr>
          <a:xfrm>
            <a:off x="4929203" y="9255990"/>
            <a:ext cx="1869451" cy="572654"/>
          </a:xfrm>
          <a:prstGeom prst="rect">
            <a:avLst/>
          </a:prstGeom>
        </p:spPr>
      </p:pic>
      <p:sp>
        <p:nvSpPr>
          <p:cNvPr id="16" name="Rectangle 131"/>
          <p:cNvSpPr>
            <a:spLocks noChangeArrowheads="1"/>
          </p:cNvSpPr>
          <p:nvPr userDrawn="1"/>
        </p:nvSpPr>
        <p:spPr bwMode="auto">
          <a:xfrm>
            <a:off x="1658440" y="2308641"/>
            <a:ext cx="3714776" cy="1238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187590" tIns="47895" rIns="95791" bIns="47895" anchor="ctr"/>
          <a:lstStyle/>
          <a:p>
            <a:pPr algn="ctr">
              <a:buFont typeface="Wingdings" pitchFamily="2" charset="2"/>
              <a:buNone/>
            </a:pPr>
            <a:r>
              <a:rPr lang="ko-KR" altLang="en-US" sz="2100" b="1" dirty="0" smtClean="0">
                <a:solidFill>
                  <a:schemeClr val="bg1"/>
                </a:solidFill>
                <a:latin typeface="Arial" pitchFamily="34" charset="0"/>
                <a:cs typeface="Times New Roman" pitchFamily="18" charset="0"/>
              </a:rPr>
              <a:t>온라인사업지원시스템</a:t>
            </a:r>
            <a:endParaRPr lang="en-US" altLang="ko-KR" sz="2100" b="1" dirty="0">
              <a:solidFill>
                <a:schemeClr val="bg1"/>
              </a:solidFill>
              <a:latin typeface="Arial" pitchFamily="34" charset="0"/>
            </a:endParaRPr>
          </a:p>
          <a:p>
            <a:pPr algn="ctr" eaLnBrk="0" latinLnBrk="0" hangingPunct="0">
              <a:buFont typeface="Wingdings" pitchFamily="2" charset="2"/>
              <a:buNone/>
            </a:pPr>
            <a:r>
              <a:rPr lang="en-US" altLang="ko-KR" sz="4500" b="1" baseline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lang="ko-KR" altLang="en-US" sz="4100" b="1" baseline="0" dirty="0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사용자 </a:t>
            </a:r>
            <a:r>
              <a:rPr lang="ko-KR" altLang="en-US" sz="4100" b="1" baseline="0" dirty="0" err="1" smtClean="0">
                <a:solidFill>
                  <a:schemeClr val="bg1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메뉴얼</a:t>
            </a:r>
            <a:endParaRPr lang="ko-KR" altLang="en-US" sz="4500" b="1" dirty="0">
              <a:solidFill>
                <a:schemeClr val="bg1"/>
              </a:solidFill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소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2002555" y="3005357"/>
            <a:ext cx="4426845" cy="760843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2900" b="0">
                <a:latin typeface="HY헤드라인M" pitchFamily="18" charset="-127"/>
                <a:ea typeface="HY헤드라인M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6" name="Rectangle 56"/>
          <p:cNvSpPr>
            <a:spLocks noChangeArrowheads="1"/>
          </p:cNvSpPr>
          <p:nvPr userDrawn="1"/>
        </p:nvSpPr>
        <p:spPr bwMode="auto">
          <a:xfrm>
            <a:off x="1" y="9477035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0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dirty="0"/>
          </a:p>
        </p:txBody>
      </p:sp>
      <p:sp>
        <p:nvSpPr>
          <p:cNvPr id="12" name="Line 2"/>
          <p:cNvSpPr>
            <a:spLocks noChangeShapeType="1"/>
          </p:cNvSpPr>
          <p:nvPr userDrawn="1"/>
        </p:nvSpPr>
        <p:spPr bwMode="auto">
          <a:xfrm>
            <a:off x="1978879" y="3792132"/>
            <a:ext cx="4867275" cy="0"/>
          </a:xfrm>
          <a:prstGeom prst="line">
            <a:avLst/>
          </a:prstGeom>
          <a:noFill/>
          <a:ln w="28575">
            <a:solidFill>
              <a:srgbClr val="C0C0C0"/>
            </a:solidFill>
            <a:prstDash val="solid"/>
            <a:round/>
            <a:headEnd/>
            <a:tailEnd/>
          </a:ln>
          <a:effectLst/>
        </p:spPr>
        <p:txBody>
          <a:bodyPr lIns="95791" tIns="47895" rIns="95791" bIns="47895"/>
          <a:lstStyle/>
          <a:p>
            <a:endParaRPr lang="ko-KR" altLang="en-US"/>
          </a:p>
        </p:txBody>
      </p:sp>
      <p:sp>
        <p:nvSpPr>
          <p:cNvPr id="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algn="ctr">
              <a:defRPr sz="1200" b="1">
                <a:solidFill>
                  <a:schemeClr val="tx1"/>
                </a:solidFill>
              </a:defRPr>
            </a:lvl1pPr>
          </a:lstStyle>
          <a:p>
            <a:fld id="{96B35CF5-EC57-4E2D-A346-825DF3C4967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일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0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7" name="Rectangle 68"/>
          <p:cNvSpPr>
            <a:spLocks noChangeArrowheads="1"/>
          </p:cNvSpPr>
          <p:nvPr userDrawn="1"/>
        </p:nvSpPr>
        <p:spPr bwMode="auto">
          <a:xfrm>
            <a:off x="4437064" y="51627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업무개요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제목 개체 틀 1"/>
          <p:cNvSpPr>
            <a:spLocks noGrp="1"/>
          </p:cNvSpPr>
          <p:nvPr>
            <p:ph type="title"/>
          </p:nvPr>
        </p:nvSpPr>
        <p:spPr>
          <a:xfrm>
            <a:off x="12042" y="-34"/>
            <a:ext cx="3988465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일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0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8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7" name="Rectangle 68"/>
          <p:cNvSpPr>
            <a:spLocks noChangeArrowheads="1"/>
          </p:cNvSpPr>
          <p:nvPr userDrawn="1"/>
        </p:nvSpPr>
        <p:spPr bwMode="auto">
          <a:xfrm>
            <a:off x="4437064" y="51627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업무개요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9" name="제목 개체 틀 1"/>
          <p:cNvSpPr>
            <a:spLocks noGrp="1"/>
          </p:cNvSpPr>
          <p:nvPr>
            <p:ph type="title"/>
          </p:nvPr>
        </p:nvSpPr>
        <p:spPr>
          <a:xfrm>
            <a:off x="12042" y="-34"/>
            <a:ext cx="3988465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11" name="표 10"/>
          <p:cNvGraphicFramePr>
            <a:graphicFrameLocks noGrp="1"/>
          </p:cNvGraphicFramePr>
          <p:nvPr userDrawn="1"/>
        </p:nvGraphicFramePr>
        <p:xfrm>
          <a:off x="264416" y="1448358"/>
          <a:ext cx="6336704" cy="7883833"/>
        </p:xfrm>
        <a:graphic>
          <a:graphicData uri="http://schemas.openxmlformats.org/drawingml/2006/table">
            <a:tbl>
              <a:tblPr/>
              <a:tblGrid>
                <a:gridCol w="500288"/>
                <a:gridCol w="2016224"/>
                <a:gridCol w="1944216"/>
                <a:gridCol w="1875976"/>
              </a:tblGrid>
              <a:tr h="251807"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모금회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지원기관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>
                        <a:lnSpc>
                          <a:spcPct val="150000"/>
                        </a:lnSpc>
                      </a:pP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심사위원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7525057">
                <a:tc>
                  <a:txBody>
                    <a:bodyPr/>
                    <a:lstStyle/>
                    <a:p>
                      <a:pPr marL="0" marR="0" indent="0" algn="ctr" defTabSz="957908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57908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ko-KR" altLang="en-US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None/>
                      </a:pP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화면개요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3" name="Rectangle 68"/>
          <p:cNvSpPr>
            <a:spLocks noChangeArrowheads="1"/>
          </p:cNvSpPr>
          <p:nvPr userDrawn="1"/>
        </p:nvSpPr>
        <p:spPr bwMode="auto">
          <a:xfrm>
            <a:off x="4437064" y="51627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화면개요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12042" y="-34"/>
            <a:ext cx="3988465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6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pic>
        <p:nvPicPr>
          <p:cNvPr id="17" name="그림 16" descr="logo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691" y="9521591"/>
            <a:ext cx="1119747" cy="343002"/>
          </a:xfrm>
          <a:prstGeom prst="rect">
            <a:avLst/>
          </a:prstGeom>
        </p:spPr>
      </p:pic>
      <p:sp>
        <p:nvSpPr>
          <p:cNvPr id="18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20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화면구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12043" y="-34"/>
            <a:ext cx="4417093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Rectangle 68"/>
          <p:cNvSpPr>
            <a:spLocks noChangeArrowheads="1"/>
          </p:cNvSpPr>
          <p:nvPr userDrawn="1"/>
        </p:nvSpPr>
        <p:spPr bwMode="auto">
          <a:xfrm>
            <a:off x="4437064" y="48255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화면구성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pic>
        <p:nvPicPr>
          <p:cNvPr id="15" name="그림 14" descr="logo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691" y="9521591"/>
            <a:ext cx="1119747" cy="343002"/>
          </a:xfrm>
          <a:prstGeom prst="rect">
            <a:avLst/>
          </a:prstGeom>
        </p:spPr>
      </p:pic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법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12043" y="-34"/>
            <a:ext cx="4417093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Rectangle 68"/>
          <p:cNvSpPr>
            <a:spLocks noChangeArrowheads="1"/>
          </p:cNvSpPr>
          <p:nvPr userDrawn="1"/>
        </p:nvSpPr>
        <p:spPr bwMode="auto">
          <a:xfrm>
            <a:off x="4437064" y="61119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사용법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4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pic>
        <p:nvPicPr>
          <p:cNvPr id="15" name="그림 14" descr="logo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691" y="9521591"/>
            <a:ext cx="1119747" cy="343002"/>
          </a:xfrm>
          <a:prstGeom prst="rect">
            <a:avLst/>
          </a:prstGeom>
        </p:spPr>
      </p:pic>
      <p:sp>
        <p:nvSpPr>
          <p:cNvPr id="16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18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19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주의사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 userDrawn="1"/>
        </p:nvPicPr>
        <p:blipFill>
          <a:blip r:embed="rId2" cstate="print"/>
          <a:srcRect l="1352" t="9091"/>
          <a:stretch>
            <a:fillRect/>
          </a:stretch>
        </p:blipFill>
        <p:spPr bwMode="auto">
          <a:xfrm>
            <a:off x="-24" y="172"/>
            <a:ext cx="6861601" cy="460621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제목 개체 틀 1"/>
          <p:cNvSpPr>
            <a:spLocks noGrp="1"/>
          </p:cNvSpPr>
          <p:nvPr>
            <p:ph type="title"/>
          </p:nvPr>
        </p:nvSpPr>
        <p:spPr>
          <a:xfrm>
            <a:off x="12043" y="-34"/>
            <a:ext cx="4488531" cy="421841"/>
          </a:xfrm>
          <a:prstGeom prst="rect">
            <a:avLst/>
          </a:prstGeom>
        </p:spPr>
        <p:txBody>
          <a:bodyPr vert="horz" lIns="95791" tIns="47895" rIns="95791" bIns="47895" rtlCol="0" anchor="ctr">
            <a:noAutofit/>
          </a:bodyPr>
          <a:lstStyle>
            <a:lvl1pPr algn="l">
              <a:defRPr sz="1500" b="1">
                <a:latin typeface="+mn-ea"/>
                <a:ea typeface="+mn-ea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Rectangle 68"/>
          <p:cNvSpPr>
            <a:spLocks noChangeArrowheads="1"/>
          </p:cNvSpPr>
          <p:nvPr userDrawn="1"/>
        </p:nvSpPr>
        <p:spPr bwMode="auto">
          <a:xfrm>
            <a:off x="4437064" y="48255"/>
            <a:ext cx="2413000" cy="291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95791" tIns="47895" rIns="95791" bIns="47895">
            <a:spAutoFit/>
          </a:bodyPr>
          <a:lstStyle/>
          <a:p>
            <a:pPr algn="r"/>
            <a:r>
              <a:rPr lang="ko-KR" altLang="en-US" sz="1200" b="1" dirty="0" smtClean="0">
                <a:solidFill>
                  <a:schemeClr val="accent2">
                    <a:lumMod val="50000"/>
                  </a:schemeClr>
                </a:solidFill>
              </a:rPr>
              <a:t>주의사항</a:t>
            </a:r>
            <a:endParaRPr lang="en-US" altLang="ko-KR" sz="1200" b="1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9" name="Rectangle 56"/>
          <p:cNvSpPr>
            <a:spLocks noChangeArrowheads="1"/>
          </p:cNvSpPr>
          <p:nvPr userDrawn="1"/>
        </p:nvSpPr>
        <p:spPr bwMode="auto">
          <a:xfrm>
            <a:off x="1" y="9460413"/>
            <a:ext cx="6858000" cy="429000"/>
          </a:xfrm>
          <a:prstGeom prst="rect">
            <a:avLst/>
          </a:prstGeom>
          <a:solidFill>
            <a:srgbClr val="F2F2F2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pic>
        <p:nvPicPr>
          <p:cNvPr id="20" name="그림 19" descr="logo3.jpg"/>
          <p:cNvPicPr>
            <a:picLocks noChangeAspect="1"/>
          </p:cNvPicPr>
          <p:nvPr userDrawn="1"/>
        </p:nvPicPr>
        <p:blipFill>
          <a:blip r:embed="rId3" cstate="print"/>
          <a:stretch>
            <a:fillRect/>
          </a:stretch>
        </p:blipFill>
        <p:spPr>
          <a:xfrm>
            <a:off x="5664691" y="9521591"/>
            <a:ext cx="1119747" cy="343002"/>
          </a:xfrm>
          <a:prstGeom prst="rect">
            <a:avLst/>
          </a:prstGeom>
        </p:spPr>
      </p:pic>
      <p:sp>
        <p:nvSpPr>
          <p:cNvPr id="21" name="Rectangle 61"/>
          <p:cNvSpPr>
            <a:spLocks noChangeArrowheads="1"/>
          </p:cNvSpPr>
          <p:nvPr userDrawn="1"/>
        </p:nvSpPr>
        <p:spPr bwMode="auto">
          <a:xfrm>
            <a:off x="1" y="9447546"/>
            <a:ext cx="6858000" cy="58501"/>
          </a:xfrm>
          <a:prstGeom prst="rect">
            <a:avLst/>
          </a:prstGeom>
          <a:solidFill>
            <a:srgbClr val="076928"/>
          </a:solidFill>
          <a:ln w="9525">
            <a:noFill/>
            <a:miter lim="800000"/>
            <a:headEnd/>
            <a:tailEnd/>
          </a:ln>
          <a:effectLst/>
        </p:spPr>
        <p:txBody>
          <a:bodyPr wrap="none" lIns="95791" tIns="47895" rIns="95791" bIns="47895" anchor="ctr"/>
          <a:lstStyle/>
          <a:p>
            <a:endParaRPr lang="ko-KR" altLang="en-US"/>
          </a:p>
        </p:txBody>
      </p:sp>
      <p:sp>
        <p:nvSpPr>
          <p:cNvPr id="23" name="Text Box 36"/>
          <p:cNvSpPr txBox="1">
            <a:spLocks noChangeArrowheads="1"/>
          </p:cNvSpPr>
          <p:nvPr userDrawn="1"/>
        </p:nvSpPr>
        <p:spPr bwMode="auto">
          <a:xfrm>
            <a:off x="0" y="9570973"/>
            <a:ext cx="2052638" cy="270131"/>
          </a:xfrm>
          <a:prstGeom prst="rect">
            <a:avLst/>
          </a:prstGeom>
          <a:noFill/>
          <a:ln w="12700" algn="ctr">
            <a:noFill/>
            <a:miter lim="800000"/>
            <a:headEnd/>
            <a:tailEnd/>
          </a:ln>
          <a:effectLst/>
        </p:spPr>
        <p:txBody>
          <a:bodyPr lIns="95791" tIns="47895" rIns="95791" bIns="47895" anchor="b">
            <a:spAutoFit/>
          </a:bodyPr>
          <a:lstStyle/>
          <a:p>
            <a:pPr algn="l"/>
            <a:r>
              <a:rPr lang="en-US" altLang="ko-KR" sz="1100" b="1" dirty="0" smtClean="0">
                <a:solidFill>
                  <a:srgbClr val="FF0000"/>
                </a:solidFill>
                <a:latin typeface="굴림" pitchFamily="50" charset="-127"/>
                <a:ea typeface="굴림" pitchFamily="50" charset="-127"/>
              </a:rPr>
              <a:t>Confidential –V1.0</a:t>
            </a:r>
            <a:endParaRPr lang="en-US" altLang="ko-KR" sz="1100" dirty="0"/>
          </a:p>
        </p:txBody>
      </p:sp>
      <p:sp>
        <p:nvSpPr>
          <p:cNvPr id="14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3108563" y="9557268"/>
            <a:ext cx="720000" cy="309304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marL="0" algn="ctr" defTabSz="957908" rtl="0" eaLnBrk="1" latinLnBrk="1" hangingPunct="1">
              <a:defRPr lang="ko-KR" altLang="en-US" sz="1200" b="1" kern="1200" smtClean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96B35CF5-EC57-4E2D-A346-825DF3C49678}" type="slidenum">
              <a:rPr lang="en-US" altLang="ko-KR" smtClean="0"/>
              <a:pPr/>
              <a:t>‹#›</a:t>
            </a:fld>
            <a:endParaRPr lang="en-US" dirty="0"/>
          </a:p>
        </p:txBody>
      </p:sp>
      <p:sp>
        <p:nvSpPr>
          <p:cNvPr id="10" name="직사각형 9"/>
          <p:cNvSpPr/>
          <p:nvPr userDrawn="1"/>
        </p:nvSpPr>
        <p:spPr>
          <a:xfrm>
            <a:off x="214471" y="674615"/>
            <a:ext cx="6429057" cy="8556770"/>
          </a:xfrm>
          <a:prstGeom prst="rect">
            <a:avLst/>
          </a:prstGeom>
          <a:noFill/>
          <a:ln w="3175"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22182" tIns="61091" rIns="122182" bIns="61091" rtlCol="0" anchor="ctr"/>
          <a:lstStyle/>
          <a:p>
            <a:pPr algn="ctr"/>
            <a:endParaRPr lang="ko-KR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342901" y="396700"/>
            <a:ext cx="6172200" cy="1651000"/>
          </a:xfrm>
          <a:prstGeom prst="rect">
            <a:avLst/>
          </a:prstGeom>
        </p:spPr>
        <p:txBody>
          <a:bodyPr vert="horz" lIns="95791" tIns="47895" rIns="95791" bIns="47895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342901" y="2311405"/>
            <a:ext cx="6172200" cy="6537501"/>
          </a:xfrm>
          <a:prstGeom prst="rect">
            <a:avLst/>
          </a:prstGeom>
        </p:spPr>
        <p:txBody>
          <a:bodyPr vert="horz" lIns="95791" tIns="47895" rIns="95791" bIns="47895" rtlCol="0">
            <a:normAutofit/>
          </a:bodyPr>
          <a:lstStyle/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342900" y="9181398"/>
            <a:ext cx="1600200" cy="527403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2343151" y="9181398"/>
            <a:ext cx="2171700" cy="527403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4914901" y="9181398"/>
            <a:ext cx="1600200" cy="527403"/>
          </a:xfrm>
          <a:prstGeom prst="rect">
            <a:avLst/>
          </a:prstGeom>
        </p:spPr>
        <p:txBody>
          <a:bodyPr vert="horz" lIns="95791" tIns="47895" rIns="95791" bIns="47895" rtlCol="0" anchor="ctr"/>
          <a:lstStyle>
            <a:lvl1pPr algn="r">
              <a:defRPr sz="1500" b="1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6B35CF5-EC57-4E2D-A346-825DF3C49678}" type="slidenum">
              <a:rPr lang="ko-KR" altLang="en-US" smtClean="0"/>
              <a:pPr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55" r:id="rId3"/>
    <p:sldLayoutId id="2147483656" r:id="rId4"/>
    <p:sldLayoutId id="2147483665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4" r:id="rId11"/>
  </p:sldLayoutIdLst>
  <p:hf hdr="0" ftr="0" dt="0"/>
  <p:txStyles>
    <p:titleStyle>
      <a:lvl1pPr algn="ctr" defTabSz="957908" rtl="0" eaLnBrk="1" latinLnBrk="1" hangingPunct="1">
        <a:spcBef>
          <a:spcPct val="0"/>
        </a:spcBef>
        <a:buNone/>
        <a:defRPr sz="4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59216" indent="-359216" algn="l" defTabSz="957908" rtl="0" eaLnBrk="1" latinLnBrk="1" hangingPunct="1">
        <a:spcBef>
          <a:spcPct val="20000"/>
        </a:spcBef>
        <a:buFont typeface="Arial" pitchFamily="34" charset="0"/>
        <a:buChar char="•"/>
        <a:defRPr sz="3300" kern="1200">
          <a:solidFill>
            <a:schemeClr val="tx1"/>
          </a:solidFill>
          <a:latin typeface="+mn-lt"/>
          <a:ea typeface="+mn-ea"/>
          <a:cs typeface="+mn-cs"/>
        </a:defRPr>
      </a:lvl1pPr>
      <a:lvl2pPr marL="778300" indent="-299346" algn="l" defTabSz="957908" rtl="0" eaLnBrk="1" latinLnBrk="1" hangingPunct="1">
        <a:spcBef>
          <a:spcPct val="20000"/>
        </a:spcBef>
        <a:buFont typeface="Arial" pitchFamily="34" charset="0"/>
        <a:buChar char="–"/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197385" indent="-239476" algn="l" defTabSz="957908" rtl="0" eaLnBrk="1" latinLnBrk="1" hangingPunct="1">
        <a:spcBef>
          <a:spcPct val="20000"/>
        </a:spcBef>
        <a:buFont typeface="Arial" pitchFamily="34" charset="0"/>
        <a:buChar char="•"/>
        <a:defRPr sz="2500" kern="1200">
          <a:solidFill>
            <a:schemeClr val="tx1"/>
          </a:solidFill>
          <a:latin typeface="+mn-lt"/>
          <a:ea typeface="+mn-ea"/>
          <a:cs typeface="+mn-cs"/>
        </a:defRPr>
      </a:lvl3pPr>
      <a:lvl4pPr marL="1676339" indent="-239476" algn="l" defTabSz="957908" rtl="0" eaLnBrk="1" latinLnBrk="1" hangingPunct="1">
        <a:spcBef>
          <a:spcPct val="20000"/>
        </a:spcBef>
        <a:buFont typeface="Arial" pitchFamily="34" charset="0"/>
        <a:buChar char="–"/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155293" indent="-239476" algn="l" defTabSz="957908" rtl="0" eaLnBrk="1" latinLnBrk="1" hangingPunct="1">
        <a:spcBef>
          <a:spcPct val="20000"/>
        </a:spcBef>
        <a:buFont typeface="Arial" pitchFamily="34" charset="0"/>
        <a:buChar char="»"/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34246" indent="-239476" algn="l" defTabSz="95790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13200" indent="-239476" algn="l" defTabSz="95790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592155" indent="-239476" algn="l" defTabSz="95790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071109" indent="-239476" algn="l" defTabSz="957908" rtl="0" eaLnBrk="1" latinLnBrk="1" hangingPunct="1">
        <a:spcBef>
          <a:spcPct val="20000"/>
        </a:spcBef>
        <a:buFont typeface="Arial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1pPr>
      <a:lvl2pPr marL="478954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2pPr>
      <a:lvl3pPr marL="957908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3pPr>
      <a:lvl4pPr marL="1436861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915815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2394770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6pPr>
      <a:lvl7pPr marL="2873724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7pPr>
      <a:lvl8pPr marL="3352678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8pPr>
      <a:lvl9pPr marL="3831631" algn="l" defTabSz="957908" rtl="0" eaLnBrk="1" latinLnBrk="1" hangingPunct="1">
        <a:defRPr sz="1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proposal.chest.or.kr/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png"/><Relationship Id="rId4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슬라이드 번호 개체 틀 2"/>
          <p:cNvSpPr>
            <a:spLocks noGrp="1"/>
          </p:cNvSpPr>
          <p:nvPr>
            <p:ph type="sldNum" sz="quarter" idx="4294967295"/>
          </p:nvPr>
        </p:nvSpPr>
        <p:spPr>
          <a:xfrm>
            <a:off x="6137275" y="9556750"/>
            <a:ext cx="720725" cy="309563"/>
          </a:xfrm>
        </p:spPr>
        <p:txBody>
          <a:bodyPr/>
          <a:lstStyle/>
          <a:p>
            <a:fld id="{96B35CF5-EC57-4E2D-A346-825DF3C49678}" type="slidenum">
              <a:rPr lang="ko-KR" altLang="en-US" smtClean="0"/>
              <a:pPr/>
              <a:t>1</a:t>
            </a:fld>
            <a:endParaRPr lang="ko-KR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그림 17" descr="2016-04-14 16;00;5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4640" y="4736976"/>
            <a:ext cx="6228804" cy="948804"/>
          </a:xfrm>
          <a:prstGeom prst="rect">
            <a:avLst/>
          </a:prstGeom>
        </p:spPr>
      </p:pic>
      <p:pic>
        <p:nvPicPr>
          <p:cNvPr id="15" name="그림 14" descr="2016-04-14 16;57;42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9956" y="1233985"/>
            <a:ext cx="6237312" cy="3502992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사업신청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10</a:t>
            </a:fld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6346" y="680444"/>
            <a:ext cx="5878825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사업신청등록시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주의사항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신청정보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입력시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각 항목별 주의사항은 다음과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188640" y="5534688"/>
            <a:ext cx="3420759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①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사업구분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사업정보에 등록된 한도액에 설정된 프로그램사업과 기능보강사업을 구분하여 선택해야 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3068960" y="6182760"/>
            <a:ext cx="3420759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②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신청금액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신청금액은 숫자로 입력해야 하며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신청금액이 사업에서 지정된 한도금액 이상으로 입력되는 경우 입력이 제한됩니다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3081593" y="7046856"/>
            <a:ext cx="3420759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③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사업수행계획서 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우측의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찾아보기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클릭하여 지원신청사업에 대한 사업수행계획서를 첨부합니다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cxnSp>
        <p:nvCxnSpPr>
          <p:cNvPr id="26" name="꺾인 연결선 16"/>
          <p:cNvCxnSpPr/>
          <p:nvPr/>
        </p:nvCxnSpPr>
        <p:spPr>
          <a:xfrm rot="5400000">
            <a:off x="1778910" y="2786666"/>
            <a:ext cx="3606024" cy="1890020"/>
          </a:xfrm>
          <a:prstGeom prst="bentConnector3">
            <a:avLst>
              <a:gd name="adj1" fmla="val 10202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꺾인 연결선 16"/>
          <p:cNvCxnSpPr>
            <a:endCxn id="21" idx="1"/>
          </p:cNvCxnSpPr>
          <p:nvPr/>
        </p:nvCxnSpPr>
        <p:spPr>
          <a:xfrm rot="16200000" flipH="1">
            <a:off x="547274" y="4090310"/>
            <a:ext cx="2595100" cy="2448272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4" name="Rectangle 4"/>
          <p:cNvSpPr>
            <a:spLocks noChangeArrowheads="1"/>
          </p:cNvSpPr>
          <p:nvPr/>
        </p:nvSpPr>
        <p:spPr bwMode="auto">
          <a:xfrm>
            <a:off x="3069718" y="7948843"/>
            <a:ext cx="3420759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④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배분영역 및 배분분야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신청한 사업의 유형에 맞는 배분영역 및 배분분야를 선택합니다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cxnSp>
        <p:nvCxnSpPr>
          <p:cNvPr id="35" name="꺾인 연결선 16"/>
          <p:cNvCxnSpPr>
            <a:endCxn id="34" idx="1"/>
          </p:cNvCxnSpPr>
          <p:nvPr/>
        </p:nvCxnSpPr>
        <p:spPr>
          <a:xfrm rot="16200000" flipH="1">
            <a:off x="-415926" y="4765478"/>
            <a:ext cx="5602378" cy="1368910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Rectangle 4"/>
          <p:cNvSpPr>
            <a:spLocks noChangeArrowheads="1"/>
          </p:cNvSpPr>
          <p:nvPr/>
        </p:nvSpPr>
        <p:spPr bwMode="auto">
          <a:xfrm>
            <a:off x="225023" y="8596915"/>
            <a:ext cx="6300321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⑤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기타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연락처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담당자정보는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모금회와의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소통을 위한 정보이므로 모두 정확하게 기입해야 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11</a:t>
            </a:fld>
            <a:endParaRPr lang="en-US" dirty="0"/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사업수행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해당기관에서 배분사업 수행기관으로 선정된 경우에 사용하는 메뉴로서 관련된 하위메뉴 및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화면별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제공 기능은 아래와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84398" y="3224808"/>
            <a:ext cx="6336704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 사업진행 현황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현재 해당기관에서 진행중인 사업목록을 조회하고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사업명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선택된 사업의 진행현황을 보여줍니다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815504" y="2136520"/>
            <a:ext cx="5781848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     ①      ②       ③       ④       ⑤       ⑥       ⑦</a:t>
            </a:r>
          </a:p>
        </p:txBody>
      </p:sp>
      <p:sp>
        <p:nvSpPr>
          <p:cNvPr id="11" name="Rectangle 4"/>
          <p:cNvSpPr>
            <a:spLocks noChangeArrowheads="1"/>
          </p:cNvSpPr>
          <p:nvPr/>
        </p:nvSpPr>
        <p:spPr bwMode="auto">
          <a:xfrm>
            <a:off x="296273" y="3916395"/>
            <a:ext cx="6336704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②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조정사업계획서등록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선정 후 지원사업계약체결을 위한 조정사업계획서를 등록하려는 경우 사용하는 메뉴입니다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2" name="Rectangle 4"/>
          <p:cNvSpPr>
            <a:spLocks noChangeArrowheads="1"/>
          </p:cNvSpPr>
          <p:nvPr/>
        </p:nvSpPr>
        <p:spPr bwMode="auto">
          <a:xfrm>
            <a:off x="308906" y="5025008"/>
            <a:ext cx="6336704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cs typeface="Times New Roman" pitchFamily="18" charset="0"/>
              </a:rPr>
              <a:t>④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예산 변경등록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 제출된 사업수행계획의 변경이 발생한 경우 사업 및 예산 변경을 위한 신청기능을 수행하게 되며 신청한 변경건에 대하여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담당자가 승인한 경우 승인내역을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확인할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308148" y="5961112"/>
            <a:ext cx="6336704" cy="5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cs typeface="Times New Roman" pitchFamily="18" charset="0"/>
              </a:rPr>
              <a:t>⑤⑥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중간보고서등록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결과보고서등록 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사업수행일정에 따른 중간보고서와 결과보고서를 등록하는 기능을 제공합니다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0096" y="7657036"/>
            <a:ext cx="6371006" cy="1112388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중요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각종 보고서 등록 시 주의사항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 사업지원시스템상에 제출된 각종 문서자료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중간보고서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예산 변경신청서 제외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는 파일 제공이 여러 번 실행되어도 이력자료를 관리하지 않습니다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예를 들면 수행계획서 변경등록을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3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회에 걸쳐 계속 변경반영 하는 경우 </a:t>
            </a:r>
            <a:r>
              <a:rPr kumimoji="1" lang="ko-KR" altLang="en-US" sz="1100" u="sng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최후에 등록된 파일로 업데이트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pic>
        <p:nvPicPr>
          <p:cNvPr id="14" name="그림 13" descr="2016-04-14 17;05;1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9459" y="1704197"/>
            <a:ext cx="6245244" cy="432323"/>
          </a:xfrm>
          <a:prstGeom prst="rect">
            <a:avLst/>
          </a:prstGeom>
        </p:spPr>
      </p:pic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98748" y="4564467"/>
            <a:ext cx="6336704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cs typeface="Times New Roman" pitchFamily="18" charset="0"/>
              </a:rPr>
              <a:t>③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계약서 출력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모금회와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체결된 계약서 내역을 출력하실 수 있는 메뉴입니다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307256" y="6620189"/>
            <a:ext cx="6336704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cs typeface="Times New Roman" pitchFamily="18" charset="0"/>
              </a:rPr>
              <a:t>⑦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차량연간보고서 등록 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사업수행일정중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배분받은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차량의 관리내역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정비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사고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위반내역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을 관리하는 화면입니다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그림 14" descr="2016-04-14 17;53;5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6048" y="4856165"/>
            <a:ext cx="6311304" cy="326518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12</a:t>
            </a:fld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6346" y="680444"/>
            <a:ext cx="5878825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사업진행현황 메뉴의 화면구성 및 기능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사업진행현황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8173" y="3872880"/>
            <a:ext cx="6336704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상단의 사업수행 메뉴의 사업진행현황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보여지는 화면입니다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이 화면에서는 현재 해당 기관에서 진행중인 사업현황을 보여줍니다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수행중인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사업클릭시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하단과 같이 수행중인 사업의 진행일정과 단계를 보여줍니다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</a:p>
        </p:txBody>
      </p:sp>
      <p:sp>
        <p:nvSpPr>
          <p:cNvPr id="11" name="타원 10"/>
          <p:cNvSpPr/>
          <p:nvPr/>
        </p:nvSpPr>
        <p:spPr>
          <a:xfrm>
            <a:off x="850861" y="5948412"/>
            <a:ext cx="122413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6"/>
          <p:cNvCxnSpPr>
            <a:stCxn id="11" idx="4"/>
          </p:cNvCxnSpPr>
          <p:nvPr/>
        </p:nvCxnSpPr>
        <p:spPr>
          <a:xfrm rot="5400000">
            <a:off x="999455" y="6361734"/>
            <a:ext cx="660772" cy="266177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tangle 4"/>
          <p:cNvSpPr>
            <a:spLocks noChangeArrowheads="1"/>
          </p:cNvSpPr>
          <p:nvPr/>
        </p:nvSpPr>
        <p:spPr bwMode="auto">
          <a:xfrm>
            <a:off x="284398" y="8551410"/>
            <a:ext cx="6336704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진행단계별 일정을 확인 후 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예산 변경이나 중간보고서를 등록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해야하는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경우 하단의 버튼을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클릭하면 해당 단계의 보고서를 제출하는 화면으로 이동합니다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8" name="타원 17"/>
          <p:cNvSpPr/>
          <p:nvPr/>
        </p:nvSpPr>
        <p:spPr>
          <a:xfrm>
            <a:off x="4176190" y="7918028"/>
            <a:ext cx="86238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꺾인 연결선 16"/>
          <p:cNvCxnSpPr>
            <a:endCxn id="18" idx="0"/>
          </p:cNvCxnSpPr>
          <p:nvPr/>
        </p:nvCxnSpPr>
        <p:spPr>
          <a:xfrm>
            <a:off x="764704" y="7617296"/>
            <a:ext cx="3842679" cy="300732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그림 12" descr="2016-04-14 17;50;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07256" y="1399208"/>
            <a:ext cx="6264696" cy="234281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2016-04-14 18;14;5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2147003"/>
            <a:ext cx="6309320" cy="424615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13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보고서등록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조정사업계획서 등록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조정사업계획서 등록 메뉴를 클릭하면 해당기관의 수행사업리스트가 출력되고 조정사업계획서를 제출해야 할 사업을 선택하여 변경등록 리스트와 조정사업계획서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변경본을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등록할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2562929" y="6482400"/>
            <a:ext cx="362015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④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300985" y="3152800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29613" y="4761235"/>
            <a:ext cx="428628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3134677" y="5736920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0"/>
          </p:cNvCxnSpPr>
          <p:nvPr/>
        </p:nvCxnSpPr>
        <p:spPr>
          <a:xfrm rot="16200000" flipH="1">
            <a:off x="1180761" y="3998068"/>
            <a:ext cx="1096211" cy="43012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stCxn id="9" idx="2"/>
            <a:endCxn id="10" idx="1"/>
          </p:cNvCxnSpPr>
          <p:nvPr/>
        </p:nvCxnSpPr>
        <p:spPr>
          <a:xfrm rot="16200000" flipH="1">
            <a:off x="2179516" y="5037870"/>
            <a:ext cx="719573" cy="1190750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6"/>
          <p:cNvCxnSpPr>
            <a:stCxn id="10" idx="2"/>
            <a:endCxn id="16" idx="0"/>
          </p:cNvCxnSpPr>
          <p:nvPr/>
        </p:nvCxnSpPr>
        <p:spPr>
          <a:xfrm rot="16200000" flipH="1">
            <a:off x="3167040" y="6429600"/>
            <a:ext cx="362282" cy="136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0096" y="7766936"/>
            <a:ext cx="6371006" cy="8584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중요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조정사업계획서 변경 등록 시 주의사항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 사업지원시스템상에 제출된 각종 문서자료는 가장 최근에 등록된 자료만을 관리합니다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따라서 기존자료의 변경등록이 되는 경우 기존의 파일은 삭제 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pic>
        <p:nvPicPr>
          <p:cNvPr id="16" name="그림 15" descr="2016-04-14 18;17;53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924944" y="6611426"/>
            <a:ext cx="847843" cy="28579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" name="그림 22" descr="2016-04-14 18;29;19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5025008"/>
            <a:ext cx="6336704" cy="1662600"/>
          </a:xfrm>
          <a:prstGeom prst="rect">
            <a:avLst/>
          </a:prstGeom>
        </p:spPr>
      </p:pic>
      <p:pic>
        <p:nvPicPr>
          <p:cNvPr id="17" name="그림 16" descr="2016-04-14 18;27;28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1856656"/>
            <a:ext cx="6336704" cy="290345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14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 및 예산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변경건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신청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예산 변경등록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예산변경등록 메뉴를 클릭하면 해당기관의 수행사업리스트가 출력되고 사업 및 예산을 변경해야 할 사업을 선택하여 사업 및 예산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변경건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신청 공문과 사업 및 예산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변경건이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반영된 사업계획서 변경 본을 등록할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1995249" y="3216640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001540" y="4376936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852936" y="6321152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0"/>
          </p:cNvCxnSpPr>
          <p:nvPr/>
        </p:nvCxnSpPr>
        <p:spPr>
          <a:xfrm rot="16200000" flipH="1">
            <a:off x="1887178" y="4049754"/>
            <a:ext cx="648072" cy="629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stCxn id="9" idx="2"/>
            <a:endCxn id="10" idx="1"/>
          </p:cNvCxnSpPr>
          <p:nvPr/>
        </p:nvCxnSpPr>
        <p:spPr>
          <a:xfrm rot="16200000" flipH="1">
            <a:off x="1689596" y="5413924"/>
            <a:ext cx="1688104" cy="638576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타원 13"/>
          <p:cNvSpPr/>
          <p:nvPr/>
        </p:nvSpPr>
        <p:spPr>
          <a:xfrm>
            <a:off x="3920356" y="4495552"/>
            <a:ext cx="50405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6" name="꺾인 연결선 16"/>
          <p:cNvCxnSpPr>
            <a:stCxn id="14" idx="4"/>
            <a:endCxn id="19" idx="0"/>
          </p:cNvCxnSpPr>
          <p:nvPr/>
        </p:nvCxnSpPr>
        <p:spPr>
          <a:xfrm rot="16200000" flipH="1">
            <a:off x="4300954" y="4655013"/>
            <a:ext cx="313432" cy="570573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3032577" y="5097016"/>
            <a:ext cx="3420759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해당기관에서 신청한 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예산변경건의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모금회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  <a:sym typeface="Wingdings" pitchFamily="2" charset="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 회신공문 확인 및 인쇄를 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r>
              <a:rPr kumimoji="1" lang="ko-KR" altLang="en-US" sz="1100" dirty="0" smtClean="0">
                <a:latin typeface="휴먼둥근헤드라인" pitchFamily="18" charset="-127"/>
                <a:ea typeface="휴먼둥근헤드라인" pitchFamily="18" charset="-127"/>
                <a:cs typeface="Times New Roman" pitchFamily="18" charset="0"/>
              </a:rPr>
              <a:t> </a:t>
            </a:r>
            <a:endParaRPr kumimoji="1" lang="en-US" altLang="ko-KR" sz="1100" dirty="0" smtClean="0">
              <a:latin typeface="휴먼둥근헤드라인" pitchFamily="18" charset="-127"/>
              <a:ea typeface="휴먼둥근헤드라인" pitchFamily="18" charset="-127"/>
              <a:cs typeface="Times New Roman" pitchFamily="18" charset="0"/>
            </a:endParaRPr>
          </a:p>
        </p:txBody>
      </p:sp>
      <p:sp>
        <p:nvSpPr>
          <p:cNvPr id="18" name="타원 17"/>
          <p:cNvSpPr/>
          <p:nvPr/>
        </p:nvSpPr>
        <p:spPr>
          <a:xfrm>
            <a:off x="5915372" y="4088904"/>
            <a:ext cx="720080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꺾인 연결선 16"/>
          <p:cNvCxnSpPr>
            <a:stCxn id="18" idx="4"/>
            <a:endCxn id="22" idx="3"/>
          </p:cNvCxnSpPr>
          <p:nvPr/>
        </p:nvCxnSpPr>
        <p:spPr>
          <a:xfrm rot="5400000">
            <a:off x="3567131" y="5211293"/>
            <a:ext cx="3542639" cy="1873925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Rectangle 4"/>
          <p:cNvSpPr>
            <a:spLocks noChangeArrowheads="1"/>
          </p:cNvSpPr>
          <p:nvPr/>
        </p:nvSpPr>
        <p:spPr bwMode="auto">
          <a:xfrm>
            <a:off x="980728" y="7617296"/>
            <a:ext cx="3420759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예산 변경을 추가 할 경우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신규등록 버튼을 클릭하고 새로 등록합니다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endParaRPr kumimoji="1" lang="en-US" altLang="ko-KR" sz="1100" dirty="0" smtClean="0">
              <a:latin typeface="휴먼둥근헤드라인" pitchFamily="18" charset="-127"/>
              <a:ea typeface="휴먼둥근헤드라인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2016-04-15 14;47;26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73348" y="5241032"/>
            <a:ext cx="6309320" cy="2220714"/>
          </a:xfrm>
          <a:prstGeom prst="rect">
            <a:avLst/>
          </a:prstGeom>
        </p:spPr>
      </p:pic>
      <p:pic>
        <p:nvPicPr>
          <p:cNvPr id="13" name="그림 12" descr="2016-04-15 14;45;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8032" y="2000672"/>
            <a:ext cx="6309320" cy="2951972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15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보고서등록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중간보고서 등록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중간보고서 등록 메뉴를 클릭하면 해당기관의 수행사업리스트가 출력되고 중간보고서를 제출해야 할 사업을 선택하여 변경등록 리스트와 중간보고서 등록내용을 입력한 후에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수정하기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’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버튼을 클릭하여 중간보고서 제출작업을 완료 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571041" y="7113240"/>
            <a:ext cx="362015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④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4371513" y="2280536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821739" y="3152800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000108" y="4520952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3"/>
          </p:cNvCxnSpPr>
          <p:nvPr/>
        </p:nvCxnSpPr>
        <p:spPr>
          <a:xfrm rot="5400000">
            <a:off x="3107780" y="1932359"/>
            <a:ext cx="616152" cy="2336955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stCxn id="9" idx="2"/>
            <a:endCxn id="10" idx="0"/>
          </p:cNvCxnSpPr>
          <p:nvPr/>
        </p:nvCxnSpPr>
        <p:spPr>
          <a:xfrm rot="5400000">
            <a:off x="1195780" y="3682173"/>
            <a:ext cx="855928" cy="82163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6"/>
          <p:cNvCxnSpPr>
            <a:stCxn id="10" idx="2"/>
            <a:endCxn id="7" idx="0"/>
          </p:cNvCxnSpPr>
          <p:nvPr/>
        </p:nvCxnSpPr>
        <p:spPr>
          <a:xfrm rot="16200000" flipH="1">
            <a:off x="1442456" y="4803647"/>
            <a:ext cx="2080064" cy="2539121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" name="그림 21" descr="2016-04-15 15;11;18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2144688"/>
            <a:ext cx="6336704" cy="1885862"/>
          </a:xfrm>
          <a:prstGeom prst="rect">
            <a:avLst/>
          </a:prstGeom>
        </p:spPr>
      </p:pic>
      <p:pic>
        <p:nvPicPr>
          <p:cNvPr id="23" name="그림 22" descr="2016-04-15 15;11;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4016896"/>
            <a:ext cx="6336704" cy="2347509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16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13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보고서등록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결과보고서 등록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결과보고서 등록 메뉴를 클릭하면 해당기관의 수행사업리스트가 출력되고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결과보고 제출 전 반드시 설문에 응답하신 후 결과보고서를 제출해야 할 사업을 선택하여 변경등록 리스트와 결과보고서 등록내용을 입력한 후에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저장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’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버튼을 클릭하여 결과보고서 제출작업을 완료 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5949280" y="6024952"/>
            <a:ext cx="362015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④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157192" y="2360712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1700808" y="3368824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211273" y="4736976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0"/>
          </p:cNvCxnSpPr>
          <p:nvPr/>
        </p:nvCxnSpPr>
        <p:spPr>
          <a:xfrm rot="5400000">
            <a:off x="3393876" y="1392688"/>
            <a:ext cx="495888" cy="3456384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stCxn id="9" idx="1"/>
            <a:endCxn id="10" idx="0"/>
          </p:cNvCxnSpPr>
          <p:nvPr/>
        </p:nvCxnSpPr>
        <p:spPr>
          <a:xfrm rot="10800000" flipH="1" flipV="1">
            <a:off x="1700807" y="3624936"/>
            <a:ext cx="723285" cy="1112040"/>
          </a:xfrm>
          <a:prstGeom prst="bentConnector4">
            <a:avLst>
              <a:gd name="adj1" fmla="val -31606"/>
              <a:gd name="adj2" fmla="val 61515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6"/>
          <p:cNvCxnSpPr>
            <a:stCxn id="10" idx="3"/>
          </p:cNvCxnSpPr>
          <p:nvPr/>
        </p:nvCxnSpPr>
        <p:spPr>
          <a:xfrm>
            <a:off x="2636912" y="4993088"/>
            <a:ext cx="3528392" cy="1184048"/>
          </a:xfrm>
          <a:prstGeom prst="bentConnector3">
            <a:avLst>
              <a:gd name="adj1" fmla="val 100031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0096" y="8259117"/>
            <a:ext cx="6371006" cy="858472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중요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결과보고서 변경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등록시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주의사항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 사업지원시스템상에 제출된 각종 문서자료는 가장 최근에 등록된 자료만을 관리합니다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따라서 기존자료의 변경등록이 되는 경우 기존의 파일은 삭제 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25023" y="6531185"/>
            <a:ext cx="6371006" cy="56505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결과보고서 등록 시 결과보고서와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정산보고서를 하나의 파일로 입력해야 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grpSp>
        <p:nvGrpSpPr>
          <p:cNvPr id="20" name="그룹 19"/>
          <p:cNvGrpSpPr/>
          <p:nvPr/>
        </p:nvGrpSpPr>
        <p:grpSpPr>
          <a:xfrm>
            <a:off x="3344292" y="5601072"/>
            <a:ext cx="2664296" cy="2376264"/>
            <a:chOff x="1412776" y="1856656"/>
            <a:chExt cx="3744416" cy="3498125"/>
          </a:xfrm>
        </p:grpSpPr>
        <p:pic>
          <p:nvPicPr>
            <p:cNvPr id="17" name="그림 16" descr="2016-04-15 15;00;04.PNG"/>
            <p:cNvPicPr>
              <a:picLocks noChangeAspect="1"/>
            </p:cNvPicPr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1440160" y="1856656"/>
              <a:ext cx="3717032" cy="3498125"/>
            </a:xfrm>
            <a:prstGeom prst="rect">
              <a:avLst/>
            </a:prstGeom>
          </p:spPr>
        </p:pic>
        <p:pic>
          <p:nvPicPr>
            <p:cNvPr id="19" name="그림 18" descr="2016-04-15 15;00;26.PNG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412776" y="3525540"/>
              <a:ext cx="3744416" cy="1806129"/>
            </a:xfrm>
            <a:prstGeom prst="rect">
              <a:avLst/>
            </a:prstGeom>
          </p:spPr>
        </p:pic>
      </p:grpSp>
      <p:sp>
        <p:nvSpPr>
          <p:cNvPr id="24" name="타원 23"/>
          <p:cNvSpPr/>
          <p:nvPr/>
        </p:nvSpPr>
        <p:spPr>
          <a:xfrm>
            <a:off x="6127204" y="3512840"/>
            <a:ext cx="5421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5" name="꺾인 연결선 16"/>
          <p:cNvCxnSpPr>
            <a:stCxn id="24" idx="4"/>
            <a:endCxn id="19" idx="3"/>
          </p:cNvCxnSpPr>
          <p:nvPr/>
        </p:nvCxnSpPr>
        <p:spPr>
          <a:xfrm rot="5400000">
            <a:off x="4393773" y="5343679"/>
            <a:ext cx="3619324" cy="389694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그림 19" descr="2016-04-19 11;17;2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60648" y="4880993"/>
            <a:ext cx="6336704" cy="936103"/>
          </a:xfrm>
          <a:prstGeom prst="rect">
            <a:avLst/>
          </a:prstGeom>
        </p:spPr>
      </p:pic>
      <p:pic>
        <p:nvPicPr>
          <p:cNvPr id="22" name="그림 21" descr="2016-04-19 11;18;0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8" y="5817096"/>
            <a:ext cx="6336704" cy="2664296"/>
          </a:xfrm>
          <a:prstGeom prst="rect">
            <a:avLst/>
          </a:prstGeom>
        </p:spPr>
      </p:pic>
      <p:pic>
        <p:nvPicPr>
          <p:cNvPr id="28" name="그림 27" descr="2016-04-19 10;27;56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648" y="4114304"/>
            <a:ext cx="6309320" cy="766688"/>
          </a:xfrm>
          <a:prstGeom prst="rect">
            <a:avLst/>
          </a:prstGeom>
        </p:spPr>
      </p:pic>
      <p:pic>
        <p:nvPicPr>
          <p:cNvPr id="30" name="그림 29" descr="2016-04-19 10;34;06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43408" y="3606057"/>
            <a:ext cx="6353944" cy="482848"/>
          </a:xfrm>
          <a:prstGeom prst="rect">
            <a:avLst/>
          </a:prstGeom>
        </p:spPr>
      </p:pic>
      <p:pic>
        <p:nvPicPr>
          <p:cNvPr id="29" name="그림 28" descr="2016-04-19 10;33;4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43408" y="2144689"/>
            <a:ext cx="6353944" cy="1440159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사업수행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17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13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차량연간보고서 등록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사업수행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&gt;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차량연간보고서 등록 메뉴를 클릭하면 해당기관의 차량리스트가 출력되고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차량리스트에서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프로젝트명을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클릭하면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차수별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연간보고서 리스트가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출렵됩니다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프로젝트명을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 클릭해서 연간보고서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운행거리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횟수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주요내용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정비내용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사고 및 수리내용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범칙금내역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)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를 입력 후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저장버튼을 클릭하여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연간보고서를 제출합니다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355017" y="6457000"/>
            <a:ext cx="362015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④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5883681" y="2314104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533213" y="3186708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55289" y="3728864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0"/>
          </p:cNvCxnSpPr>
          <p:nvPr/>
        </p:nvCxnSpPr>
        <p:spPr>
          <a:xfrm rot="5400000">
            <a:off x="4241077" y="1331284"/>
            <a:ext cx="360380" cy="3350468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endCxn id="10" idx="1"/>
          </p:cNvCxnSpPr>
          <p:nvPr/>
        </p:nvCxnSpPr>
        <p:spPr>
          <a:xfrm rot="5400000">
            <a:off x="2188024" y="3608097"/>
            <a:ext cx="544144" cy="209614"/>
          </a:xfrm>
          <a:prstGeom prst="bentConnector4">
            <a:avLst>
              <a:gd name="adj1" fmla="val 794"/>
              <a:gd name="adj2" fmla="val 209058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꺾인 연결선 16"/>
          <p:cNvCxnSpPr>
            <a:stCxn id="10" idx="3"/>
          </p:cNvCxnSpPr>
          <p:nvPr/>
        </p:nvCxnSpPr>
        <p:spPr>
          <a:xfrm>
            <a:off x="2780928" y="3984976"/>
            <a:ext cx="792088" cy="2408184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Rectangle 4"/>
          <p:cNvSpPr>
            <a:spLocks noChangeArrowheads="1"/>
          </p:cNvSpPr>
          <p:nvPr/>
        </p:nvSpPr>
        <p:spPr bwMode="auto">
          <a:xfrm>
            <a:off x="250096" y="8524907"/>
            <a:ext cx="6371006" cy="604557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추가버튼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정비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사고등의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내역에서 빈 항목을 추가하기 위해 사용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내역삭제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기제출하신 정비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사고등의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내역을 삭제하기 위해 사용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37" name="Rectangle 4"/>
          <p:cNvSpPr>
            <a:spLocks noChangeArrowheads="1"/>
          </p:cNvSpPr>
          <p:nvPr/>
        </p:nvSpPr>
        <p:spPr bwMode="auto">
          <a:xfrm>
            <a:off x="3573016" y="8105809"/>
            <a:ext cx="362015" cy="4475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⑤</a:t>
            </a:r>
          </a:p>
        </p:txBody>
      </p:sp>
      <p:cxnSp>
        <p:nvCxnSpPr>
          <p:cNvPr id="38" name="꺾인 연결선 16"/>
          <p:cNvCxnSpPr>
            <a:stCxn id="7" idx="3"/>
            <a:endCxn id="37" idx="3"/>
          </p:cNvCxnSpPr>
          <p:nvPr/>
        </p:nvCxnSpPr>
        <p:spPr>
          <a:xfrm>
            <a:off x="3717032" y="6713112"/>
            <a:ext cx="217999" cy="1616493"/>
          </a:xfrm>
          <a:prstGeom prst="bentConnector3">
            <a:avLst>
              <a:gd name="adj1" fmla="val 204863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타원 23"/>
          <p:cNvSpPr/>
          <p:nvPr/>
        </p:nvSpPr>
        <p:spPr>
          <a:xfrm>
            <a:off x="6033988" y="6105128"/>
            <a:ext cx="5421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5" name="타원 24"/>
          <p:cNvSpPr/>
          <p:nvPr/>
        </p:nvSpPr>
        <p:spPr>
          <a:xfrm>
            <a:off x="548680" y="6189836"/>
            <a:ext cx="542156" cy="216024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6" name="꺾인 연결선 16"/>
          <p:cNvCxnSpPr>
            <a:stCxn id="24" idx="4"/>
          </p:cNvCxnSpPr>
          <p:nvPr/>
        </p:nvCxnSpPr>
        <p:spPr>
          <a:xfrm rot="5400000">
            <a:off x="4146953" y="6827335"/>
            <a:ext cx="2664296" cy="1651930"/>
          </a:xfrm>
          <a:prstGeom prst="bentConnector3">
            <a:avLst>
              <a:gd name="adj1" fmla="val 97667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꺾인 연결선 16"/>
          <p:cNvCxnSpPr>
            <a:stCxn id="25" idx="2"/>
          </p:cNvCxnSpPr>
          <p:nvPr/>
        </p:nvCxnSpPr>
        <p:spPr>
          <a:xfrm rot="10800000" flipV="1">
            <a:off x="332656" y="6297848"/>
            <a:ext cx="216024" cy="2399568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사업평가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18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사업평가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  <a:sym typeface="Wingdings" pitchFamily="2" charset="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사업평가 메뉴를 클릭하면 해당기관에서 종료된 사업내역을 확인 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pic>
        <p:nvPicPr>
          <p:cNvPr id="10" name="그림 9" descr="2016-04-15 15;27;21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8032" y="1568624"/>
            <a:ext cx="6309320" cy="253100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그림 13" descr="2016-04-15 15;29;53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4556" y="1568624"/>
            <a:ext cx="6264696" cy="1772147"/>
          </a:xfrm>
          <a:prstGeom prst="rect">
            <a:avLst/>
          </a:prstGeom>
        </p:spPr>
      </p:pic>
      <p:pic>
        <p:nvPicPr>
          <p:cNvPr id="16" name="그림 15" descr="2016-04-15 15;34;10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0649" y="3365034"/>
            <a:ext cx="4752528" cy="3116412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접수내역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19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sym typeface="Wingdings" pitchFamily="2" charset="2"/>
              </a:rPr>
              <a:t>접수내역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  <a:sym typeface="Wingdings" pitchFamily="2" charset="2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접수내역 메뉴를 클릭하면 신청한 사업리스트가 출력되고 사업에 대한 진행상태를 알려줍니다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공모기간내에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사업명을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클릭하면 신청한 사업정보를 수정하거나 신청 취소 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8" name="Rectangle 4"/>
          <p:cNvSpPr>
            <a:spLocks noChangeArrowheads="1"/>
          </p:cNvSpPr>
          <p:nvPr/>
        </p:nvSpPr>
        <p:spPr bwMode="auto">
          <a:xfrm>
            <a:off x="3003361" y="2648744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</a:p>
        </p:txBody>
      </p:sp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29"/>
          <a:stretch/>
        </p:blipFill>
        <p:spPr bwMode="auto">
          <a:xfrm>
            <a:off x="297601" y="6446022"/>
            <a:ext cx="4493866" cy="2890471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55289" y="6825208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2348880" y="8257200"/>
            <a:ext cx="425639" cy="5122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8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</a:t>
            </a:r>
          </a:p>
        </p:txBody>
      </p:sp>
      <p:cxnSp>
        <p:nvCxnSpPr>
          <p:cNvPr id="12" name="꺾인 연결선 16"/>
          <p:cNvCxnSpPr>
            <a:stCxn id="8" idx="2"/>
            <a:endCxn id="9" idx="0"/>
          </p:cNvCxnSpPr>
          <p:nvPr/>
        </p:nvCxnSpPr>
        <p:spPr>
          <a:xfrm rot="5400000">
            <a:off x="1060025" y="4669052"/>
            <a:ext cx="3664240" cy="64807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꺾인 연결선 16"/>
          <p:cNvCxnSpPr>
            <a:stCxn id="9" idx="2"/>
            <a:endCxn id="10" idx="0"/>
          </p:cNvCxnSpPr>
          <p:nvPr/>
        </p:nvCxnSpPr>
        <p:spPr>
          <a:xfrm rot="5400000">
            <a:off x="2105021" y="7794112"/>
            <a:ext cx="919768" cy="6409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Rectangle 4"/>
          <p:cNvSpPr>
            <a:spLocks noChangeArrowheads="1"/>
          </p:cNvSpPr>
          <p:nvPr/>
        </p:nvSpPr>
        <p:spPr bwMode="auto">
          <a:xfrm>
            <a:off x="3933056" y="4884432"/>
            <a:ext cx="2428892" cy="13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접</a:t>
            </a:r>
            <a:r>
              <a:rPr kumimoji="1" lang="ko-KR" altLang="en-US" sz="1100" dirty="0" err="1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수</a:t>
            </a:r>
            <a:r>
              <a:rPr kumimoji="1" lang="ko-KR" altLang="en-US" sz="1100" dirty="0" err="1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기간내에만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사업신청내역을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endParaRPr kumimoji="1" lang="en-US" altLang="ko-KR" sz="1100" dirty="0" smtClean="0">
              <a:solidFill>
                <a:srgbClr val="FF0000"/>
              </a:solidFill>
              <a:latin typeface="맑은 고딕"/>
              <a:ea typeface="맑은 고딕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 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수정</a:t>
            </a:r>
            <a:r>
              <a:rPr kumimoji="1" lang="en-US" altLang="ko-KR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취</a:t>
            </a:r>
            <a:r>
              <a:rPr kumimoji="1" lang="ko-KR" altLang="en-US" sz="11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소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할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수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맑은 고딕"/>
                <a:ea typeface="맑은 고딕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있습니다</a:t>
            </a:r>
            <a:r>
              <a:rPr kumimoji="1" lang="en-US" altLang="ko-KR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▶ 취소된 신청 내역은 복구가 불가하오니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배분 신청 </a:t>
            </a:r>
            <a:r>
              <a:rPr kumimoji="1" lang="ko-KR" altLang="en-US" sz="11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취소 시 신중을 </a:t>
            </a:r>
            <a:r>
              <a:rPr kumimoji="1" lang="ko-KR" altLang="en-US" sz="1100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기하여 주시기 </a:t>
            </a:r>
            <a:r>
              <a:rPr kumimoji="1" lang="ko-KR" altLang="en-US" sz="11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바랍니다</a:t>
            </a:r>
            <a:r>
              <a:rPr kumimoji="1" lang="en-US" altLang="ko-KR" sz="1100" dirty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20" name="직사각형 19"/>
          <p:cNvSpPr/>
          <p:nvPr/>
        </p:nvSpPr>
        <p:spPr>
          <a:xfrm>
            <a:off x="2420888" y="9089736"/>
            <a:ext cx="1392046" cy="23424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284135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2</a:t>
            </a:fld>
            <a:endParaRPr lang="en-US" dirty="0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화면 및 메뉴소개</a:t>
            </a:r>
            <a:endParaRPr lang="ko-KR" altLang="en-US" dirty="0"/>
          </a:p>
        </p:txBody>
      </p:sp>
      <p:sp>
        <p:nvSpPr>
          <p:cNvPr id="4" name="TextBox 11"/>
          <p:cNvSpPr txBox="1"/>
          <p:nvPr/>
        </p:nvSpPr>
        <p:spPr>
          <a:xfrm>
            <a:off x="260648" y="680778"/>
            <a:ext cx="2773703" cy="303221"/>
          </a:xfrm>
          <a:prstGeom prst="rect">
            <a:avLst/>
          </a:prstGeom>
          <a:noFill/>
        </p:spPr>
        <p:txBody>
          <a:bodyPr wrap="none" lIns="71689" tIns="35844" rIns="71689" bIns="35844" rtlCol="0">
            <a:spAutoFit/>
          </a:bodyPr>
          <a:lstStyle>
            <a:defPPr>
              <a:defRPr lang="ko-KR"/>
            </a:defPPr>
            <a:lvl1pPr marL="0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8445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716890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75334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433779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792224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150669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09114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867558" algn="l" defTabSz="716890" rtl="0" eaLnBrk="1" latinLnBrk="1" hangingPunct="1"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500" dirty="0" smtClean="0">
                <a:latin typeface="HY헤드라인M" pitchFamily="18" charset="-127"/>
                <a:ea typeface="HY헤드라인M" pitchFamily="18" charset="-127"/>
              </a:rPr>
              <a:t>▣ 온라인사업지원시스템 소개</a:t>
            </a:r>
            <a:endParaRPr lang="ko-KR" altLang="en-US" sz="1500" dirty="0">
              <a:latin typeface="HY헤드라인M" pitchFamily="18" charset="-127"/>
              <a:ea typeface="HY헤드라인M" pitchFamily="18" charset="-127"/>
            </a:endParaRPr>
          </a:p>
        </p:txBody>
      </p:sp>
      <p:graphicFrame>
        <p:nvGraphicFramePr>
          <p:cNvPr id="5" name="표 4"/>
          <p:cNvGraphicFramePr>
            <a:graphicFrameLocks noGrp="1"/>
          </p:cNvGraphicFramePr>
          <p:nvPr/>
        </p:nvGraphicFramePr>
        <p:xfrm>
          <a:off x="308906" y="3551497"/>
          <a:ext cx="6264696" cy="2909656"/>
        </p:xfrm>
        <a:graphic>
          <a:graphicData uri="http://schemas.openxmlformats.org/drawingml/2006/table">
            <a:tbl>
              <a:tblPr/>
              <a:tblGrid>
                <a:gridCol w="1008112"/>
                <a:gridCol w="5256584"/>
              </a:tblGrid>
              <a:tr h="363413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구분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제공기능</a:t>
                      </a:r>
                      <a:endParaRPr lang="ko-KR" altLang="en-US" sz="110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</a:tr>
              <a:tr h="959817"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사업신청</a:t>
                      </a:r>
                      <a:endParaRPr lang="en-US" altLang="ko-KR" sz="110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모금회에서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진행하는 각종 공모사업정보를 조회할 수 있습니다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모금회에서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진행하는 각종 공모사업에 대한 신청기능을 제공합니다</a:t>
                      </a:r>
                      <a:r>
                        <a:rPr lang="en-US" altLang="ko-KR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46425">
                <a:tc>
                  <a:txBody>
                    <a:bodyPr/>
                    <a:lstStyle/>
                    <a:p>
                      <a:pPr algn="ctr" latinLnBrk="1">
                        <a:buFontTx/>
                        <a:buNone/>
                      </a:pP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사업수행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수행기관으로 선정된 기관이 진행하는 사업의 관리기능을 제공합니다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조정사업계획서</a:t>
                      </a:r>
                      <a:r>
                        <a:rPr lang="ko-KR" altLang="en-US" sz="110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제출등록 기능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</a:t>
                      </a: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예산 변경신청 및 확인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중간보고서 제출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결과보고서 제출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latinLnBrk="1">
                        <a:lnSpc>
                          <a:spcPct val="150000"/>
                        </a:lnSpc>
                        <a:buFontTx/>
                        <a:buChar char="-"/>
                      </a:pPr>
                      <a:r>
                        <a:rPr lang="en-US" altLang="ko-KR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r>
                        <a:rPr lang="ko-KR" altLang="en-US" sz="110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차량연간보고서 제출</a:t>
                      </a:r>
                      <a:endParaRPr lang="en-US" altLang="ko-KR" sz="110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71692" marR="71692" marT="38833" marB="38833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모서리가 둥근 직사각형 5"/>
          <p:cNvSpPr/>
          <p:nvPr/>
        </p:nvSpPr>
        <p:spPr>
          <a:xfrm>
            <a:off x="317457" y="1136576"/>
            <a:ext cx="6264696" cy="1296144"/>
          </a:xfrm>
          <a:prstGeom prst="roundRect">
            <a:avLst>
              <a:gd name="adj" fmla="val 16667"/>
            </a:avLst>
          </a:prstGeom>
          <a:solidFill>
            <a:schemeClr val="bg1">
              <a:lumMod val="95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▶ 온라인사업지원시스템이란</a:t>
            </a:r>
            <a:endParaRPr lang="en-US" altLang="ko-KR" sz="11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온라인사업지원시스템은 사회복지 </a:t>
            </a:r>
            <a:r>
              <a:rPr lang="ko-KR" altLang="en-US" sz="1100" dirty="0" err="1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공동모금회에서</a:t>
            </a:r>
            <a:r>
              <a:rPr lang="ko-KR" altLang="en-US" sz="1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 제공하는 각종 배분사업을 수행하는 </a:t>
            </a:r>
            <a:endParaRPr lang="en-US" altLang="ko-KR" sz="11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  <a:p>
            <a:pPr>
              <a:lnSpc>
                <a:spcPct val="150000"/>
              </a:lnSpc>
            </a:pPr>
            <a:r>
              <a:rPr lang="ko-KR" altLang="en-US" sz="1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지원기관을 대상으로 배분사업의 신청접수 및 수행중인 배분사업의 각종 보고서 등을 등록 관리하는 시스템 입니다</a:t>
            </a:r>
            <a:r>
              <a:rPr lang="en-US" altLang="ko-KR" sz="1100" dirty="0" smtClean="0">
                <a:solidFill>
                  <a:schemeClr val="tx1"/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>
              <a:lnSpc>
                <a:spcPct val="150000"/>
              </a:lnSpc>
            </a:pPr>
            <a:endParaRPr lang="en-US" altLang="ko-KR" sz="1100" dirty="0" smtClean="0">
              <a:solidFill>
                <a:schemeClr val="tx1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368846" y="3129800"/>
            <a:ext cx="5878825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온라인사업지원 시스템에서 제공하는 주요기능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기타 정보 변경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20</a:t>
            </a:fld>
            <a:endParaRPr lang="en-US" dirty="0"/>
          </a:p>
        </p:txBody>
      </p:sp>
      <p:sp>
        <p:nvSpPr>
          <p:cNvPr id="5" name="Rectangle 4"/>
          <p:cNvSpPr>
            <a:spLocks noChangeArrowheads="1"/>
          </p:cNvSpPr>
          <p:nvPr/>
        </p:nvSpPr>
        <p:spPr bwMode="auto">
          <a:xfrm>
            <a:off x="226346" y="776536"/>
            <a:ext cx="6371006" cy="8189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▶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마이페이지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마이페이</a:t>
            </a:r>
            <a:r>
              <a:rPr kumimoji="1" lang="ko-KR" altLang="en-US" sz="1100" dirty="0" err="1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지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를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클릭하면 기관의 정보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주소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전화번호 등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및 비밀번호를 변경할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en-US" altLang="ko-KR" sz="1100" dirty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단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기관명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및 대표자 등 기관의 주요 정보 변경은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소속지회를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통해서만 가능합니다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pic>
        <p:nvPicPr>
          <p:cNvPr id="17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9" y="1870097"/>
            <a:ext cx="5832649" cy="5099127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8" name="직사각형 17"/>
          <p:cNvSpPr/>
          <p:nvPr/>
        </p:nvSpPr>
        <p:spPr>
          <a:xfrm>
            <a:off x="4725144" y="1919968"/>
            <a:ext cx="1296144" cy="30777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139668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화면 및 메뉴소개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3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6346" y="680778"/>
            <a:ext cx="5878825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ctr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온라인사업지원 시스템 초기화면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5505" y="5590290"/>
            <a:ext cx="6192688" cy="1450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온라인사업지원시스템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  <a:hlinkClick r:id="rId2"/>
              </a:rPr>
              <a:t>http://Proposal.chest.or.kr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으로 접속하면 최초에 보여지는 화면입니다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제공되는 주요기능은 다음과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1.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조회시점에 공모가 진행중인 모금회의 배분사업 목록의  조회 기능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2.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배분사업의 상세내용 확인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pic>
        <p:nvPicPr>
          <p:cNvPr id="7" name="그림 6" descr="2016-04-14 11;23;4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4664" y="1183010"/>
            <a:ext cx="6074408" cy="413003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그림 12" descr="2016-04-14 11;23;4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04664" y="2007521"/>
            <a:ext cx="3908548" cy="2657447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smtClean="0"/>
              <a:t>화면 및 메뉴소개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4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6346" y="680444"/>
            <a:ext cx="6298998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온라인사업지원 시스템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메인화면의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주요기능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①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진행중인 사업정보의 확인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   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메인화면의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진행중인사업 리스트에서 상세내역을 확인하려는 항목을 클릭하면 공고내용의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상세정보가 아래와 같이 표시됩니다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5505" y="7645686"/>
            <a:ext cx="6192688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공고된 사업의 상세정보 및 사업계획서 양식 등을 확인할 수 있으며 하단의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신청하기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사업신청등록화면으로 이동합니다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단 로그인하지 않은 기관의 경우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로그인화면으로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20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이동하게 되며 만약 회원가입이 되어 있지 않은 경우 회원가입 페이지로 이동하게 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8" name="직사각형 7"/>
          <p:cNvSpPr/>
          <p:nvPr/>
        </p:nvSpPr>
        <p:spPr>
          <a:xfrm>
            <a:off x="2302272" y="2492853"/>
            <a:ext cx="1931516" cy="155891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40968" y="6321152"/>
            <a:ext cx="1743983" cy="79208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16" name="그림 15" descr="2016-04-14 14;40;58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52328" y="3296816"/>
            <a:ext cx="3429000" cy="2671054"/>
          </a:xfrm>
          <a:prstGeom prst="rect">
            <a:avLst/>
          </a:prstGeom>
        </p:spPr>
      </p:pic>
      <p:cxnSp>
        <p:nvCxnSpPr>
          <p:cNvPr id="18" name="꺾인 연결선 16"/>
          <p:cNvCxnSpPr>
            <a:stCxn id="17" idx="4"/>
            <a:endCxn id="1027" idx="0"/>
          </p:cNvCxnSpPr>
          <p:nvPr/>
        </p:nvCxnSpPr>
        <p:spPr>
          <a:xfrm rot="5400000">
            <a:off x="4861456" y="5150716"/>
            <a:ext cx="321940" cy="201893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타원 16"/>
          <p:cNvSpPr/>
          <p:nvPr/>
        </p:nvSpPr>
        <p:spPr>
          <a:xfrm>
            <a:off x="5779864" y="5567164"/>
            <a:ext cx="504056" cy="432048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0" name="꺾인 연결선 16"/>
          <p:cNvCxnSpPr>
            <a:stCxn id="8" idx="3"/>
            <a:endCxn id="16" idx="0"/>
          </p:cNvCxnSpPr>
          <p:nvPr/>
        </p:nvCxnSpPr>
        <p:spPr>
          <a:xfrm>
            <a:off x="4233788" y="2570799"/>
            <a:ext cx="433040" cy="726017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5</a:t>
            </a:fld>
            <a:endParaRPr lang="en-US" dirty="0"/>
          </a:p>
        </p:txBody>
      </p:sp>
      <p:sp>
        <p:nvSpPr>
          <p:cNvPr id="6" name="Rectangle 4"/>
          <p:cNvSpPr>
            <a:spLocks noChangeArrowheads="1"/>
          </p:cNvSpPr>
          <p:nvPr/>
        </p:nvSpPr>
        <p:spPr bwMode="auto">
          <a:xfrm>
            <a:off x="226346" y="680444"/>
            <a:ext cx="5878825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로그인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①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메인화면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좌측의 아이디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/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패스워드 입력 후 로그인 버튼을 클릭하면 하단의 보기와 같은 화면이 전환됩니다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각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메뉴별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기능은 다음과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3" name="Rectangle 4"/>
          <p:cNvSpPr>
            <a:spLocks noChangeArrowheads="1"/>
          </p:cNvSpPr>
          <p:nvPr/>
        </p:nvSpPr>
        <p:spPr bwMode="auto">
          <a:xfrm>
            <a:off x="225781" y="6897216"/>
            <a:ext cx="6336704" cy="23819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신청사업리스트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기관에서 신청하신 사업목록이 보여집니다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항목을 클릭 시 신청내용을 확인하실 수 있고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+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 클릭하시면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,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접수내역으로 이동됩니다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공지사항 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모금회에서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공지하는 공지사항리스트가 출력됩니다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클릭 시 상세내용을 확인하실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③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진행중인 사업리스트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모금회에서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진행 중인 사업목록이 보여집니다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항목을 클릭하여 상세내용을 확인하거나 상세화면에서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신청하기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를 클릭하여 해당사업에 지원신청자료를 등록할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pic>
        <p:nvPicPr>
          <p:cNvPr id="12" name="그림 11" descr="2016-04-14 14;56;3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1580419"/>
            <a:ext cx="2376264" cy="720985"/>
          </a:xfrm>
          <a:prstGeom prst="rect">
            <a:avLst/>
          </a:prstGeom>
        </p:spPr>
      </p:pic>
      <p:pic>
        <p:nvPicPr>
          <p:cNvPr id="16" name="그림 15" descr="2016-04-14 14;56;59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91964" y="2457552"/>
            <a:ext cx="6093296" cy="4456951"/>
          </a:xfrm>
          <a:prstGeom prst="rect">
            <a:avLst/>
          </a:prstGeom>
        </p:spPr>
      </p:pic>
      <p:sp>
        <p:nvSpPr>
          <p:cNvPr id="17" name="직사각형 16"/>
          <p:cNvSpPr/>
          <p:nvPr/>
        </p:nvSpPr>
        <p:spPr>
          <a:xfrm>
            <a:off x="369764" y="1747373"/>
            <a:ext cx="1619076" cy="469323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19" name="직사각형 18"/>
          <p:cNvSpPr/>
          <p:nvPr/>
        </p:nvSpPr>
        <p:spPr>
          <a:xfrm>
            <a:off x="3475608" y="2864768"/>
            <a:ext cx="2880320" cy="1728192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1" name="직사각형 20"/>
          <p:cNvSpPr/>
          <p:nvPr/>
        </p:nvSpPr>
        <p:spPr>
          <a:xfrm>
            <a:off x="548680" y="4084588"/>
            <a:ext cx="2808312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2" name="직사각형 21"/>
          <p:cNvSpPr/>
          <p:nvPr/>
        </p:nvSpPr>
        <p:spPr>
          <a:xfrm>
            <a:off x="548680" y="5469756"/>
            <a:ext cx="2808312" cy="792088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ko-KR" altLang="en-US" sz="1200" dirty="0"/>
          </a:p>
        </p:txBody>
      </p:sp>
      <p:sp>
        <p:nvSpPr>
          <p:cNvPr id="23" name="직사각형 22"/>
          <p:cNvSpPr/>
          <p:nvPr/>
        </p:nvSpPr>
        <p:spPr>
          <a:xfrm>
            <a:off x="2953946" y="4514790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20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5" name="직사각형 24"/>
          <p:cNvSpPr/>
          <p:nvPr/>
        </p:nvSpPr>
        <p:spPr>
          <a:xfrm>
            <a:off x="2963044" y="5887134"/>
            <a:ext cx="44114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1" lang="en-US" altLang="ko-KR" sz="20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②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  <p:sp>
        <p:nvSpPr>
          <p:cNvPr id="26" name="직사각형 25"/>
          <p:cNvSpPr/>
          <p:nvPr/>
        </p:nvSpPr>
        <p:spPr>
          <a:xfrm>
            <a:off x="5978872" y="4207520"/>
            <a:ext cx="428322" cy="3847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ko-KR" altLang="en-US" b="1" dirty="0" smtClean="0">
                <a:solidFill>
                  <a:srgbClr val="FF0000"/>
                </a:solidFill>
              </a:rPr>
              <a:t>③</a:t>
            </a:r>
            <a:endParaRPr lang="ko-KR" altLang="en-US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6</a:t>
            </a:fld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6346" y="680444"/>
            <a:ext cx="6371006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메뉴구성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기관에서 로그인시 온라인사업지원시스템의 상위메뉴는 다음과 같이 구성되며 각 메뉴의 구성과 기능은 다음과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graphicFrame>
        <p:nvGraphicFramePr>
          <p:cNvPr id="20" name="표 19"/>
          <p:cNvGraphicFramePr>
            <a:graphicFrameLocks noGrp="1"/>
          </p:cNvGraphicFramePr>
          <p:nvPr/>
        </p:nvGraphicFramePr>
        <p:xfrm>
          <a:off x="248772" y="2733385"/>
          <a:ext cx="6348579" cy="3334992"/>
        </p:xfrm>
        <a:graphic>
          <a:graphicData uri="http://schemas.openxmlformats.org/drawingml/2006/table">
            <a:tbl>
              <a:tblPr/>
              <a:tblGrid>
                <a:gridCol w="1164004"/>
                <a:gridCol w="5184575"/>
              </a:tblGrid>
              <a:tr h="28803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메뉴명</a:t>
                      </a:r>
                      <a:endParaRPr lang="en-US" altLang="ko-KR" sz="105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처리업무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58869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사업신청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59216" indent="-359216">
                        <a:lnSpc>
                          <a:spcPct val="150000"/>
                        </a:lnSpc>
                      </a:pP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1. </a:t>
                      </a:r>
                      <a:r>
                        <a:rPr lang="ko-KR" altLang="en-US" sz="10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모금회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에서 공모중인 사업현황을 조회하고 지원신청정보를 등록합니다</a:t>
                      </a: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359216" indent="-359216">
                        <a:lnSpc>
                          <a:spcPct val="150000"/>
                        </a:lnSpc>
                      </a:pP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2. </a:t>
                      </a:r>
                      <a:r>
                        <a:rPr lang="ko-KR" altLang="en-US" sz="105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공모사업외에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지정된 사업</a:t>
                      </a: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지정기탁</a:t>
                      </a: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에 대한 지원신청정보를 등록합니다</a:t>
                      </a: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359216" indent="-359216">
                        <a:lnSpc>
                          <a:spcPct val="150000"/>
                        </a:lnSpc>
                      </a:pP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 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공모가 완료된 사업의 현황을 조회합니다</a:t>
                      </a:r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L="91441" marR="91441" marT="53658" marB="536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7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사업수행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1.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배분사업수행기관으로 선정된 사업에 대한 진행현황을 조회합니다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0" marR="0" indent="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2.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수행기관 선정 후 수행되는 사업별 조정사업계획서 등록 및 중간보고서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0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  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결과보고서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,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사업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/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예산 변경신청을 등록합니다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</a:t>
                      </a:r>
                      <a:endParaRPr lang="en-US" altLang="ko-KR" sz="1050" baseline="0" dirty="0" smtClean="0">
                        <a:latin typeface="HY헤드라인M" pitchFamily="18" charset="-127"/>
                        <a:ea typeface="HY헤드라인M" pitchFamily="18" charset="-127"/>
                      </a:endParaRPr>
                    </a:p>
                    <a:p>
                      <a:pPr marL="0" marR="0" indent="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3.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차량연간보고서를 등록관리합니다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L="91441" marR="91441" marT="53658" marB="53658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742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접수내역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228600" marR="0" indent="-22860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해당기관에서 신청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(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접수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)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한 사업리스트와 신청내역을 조회합니다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  <a:p>
                      <a:pPr marL="228600" marR="0" indent="-22860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AutoNum type="arabicPeriod"/>
                        <a:tabLst/>
                        <a:defRPr/>
                      </a:pP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신청한 사업을 공모기간 동안 수정합니다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64742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Q&amp;A / </a:t>
                      </a:r>
                      <a:r>
                        <a:rPr lang="ko-KR" altLang="en-US" sz="1050" dirty="0" smtClean="0">
                          <a:latin typeface="HY헤드라인M" pitchFamily="18" charset="-127"/>
                          <a:ea typeface="HY헤드라인M" pitchFamily="18" charset="-127"/>
                        </a:rPr>
                        <a:t>공지사항</a:t>
                      </a:r>
                      <a:endParaRPr lang="ko-KR" altLang="en-US" sz="1050" dirty="0">
                        <a:latin typeface="HY헤드라인M" pitchFamily="18" charset="-127"/>
                        <a:ea typeface="HY헤드라인M" pitchFamily="18" charset="-127"/>
                      </a:endParaRPr>
                    </a:p>
                  </a:txBody>
                  <a:tcPr marL="91441" marR="91441" marT="53658" marB="53658" anchor="ctr"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716890" rtl="0" eaLnBrk="1" fontAlgn="auto" latinLnBrk="1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1. </a:t>
                      </a:r>
                      <a:r>
                        <a:rPr lang="ko-KR" altLang="en-US" sz="1050" baseline="0" dirty="0" err="1" smtClean="0">
                          <a:latin typeface="HY헤드라인M" pitchFamily="18" charset="-127"/>
                          <a:ea typeface="HY헤드라인M" pitchFamily="18" charset="-127"/>
                        </a:rPr>
                        <a:t>모금회에서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 제공하는 공지사항 및 주요 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Q&amp;A </a:t>
                      </a:r>
                      <a:r>
                        <a:rPr lang="ko-KR" altLang="en-US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자료를 조회합니다</a:t>
                      </a:r>
                      <a:r>
                        <a:rPr lang="en-US" altLang="ko-KR" sz="1050" baseline="0" dirty="0" smtClean="0">
                          <a:latin typeface="HY헤드라인M" pitchFamily="18" charset="-127"/>
                          <a:ea typeface="HY헤드라인M" pitchFamily="18" charset="-127"/>
                        </a:rPr>
                        <a:t>.</a:t>
                      </a:r>
                    </a:p>
                  </a:txBody>
                  <a:tcPr marL="91441" marR="91441" marT="53658" marB="53658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7" name="그림 6" descr="2016-04-15 15;39;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48" y="1568624"/>
            <a:ext cx="6264696" cy="75422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그림 15" descr="2016-04-14 15;16;2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98748" y="1725340"/>
            <a:ext cx="6264696" cy="1598506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사업신청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7</a:t>
            </a:fld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6346" y="680444"/>
            <a:ext cx="5878825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사업신청과 관련된 하위메뉴 및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화면별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제공 기능은 아래와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9" name="Rectangle 4"/>
          <p:cNvSpPr>
            <a:spLocks noChangeArrowheads="1"/>
          </p:cNvSpPr>
          <p:nvPr/>
        </p:nvSpPr>
        <p:spPr bwMode="auto">
          <a:xfrm>
            <a:off x="225781" y="1377866"/>
            <a:ext cx="6336704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①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&gt;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공모중사업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:  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60648" y="3440832"/>
            <a:ext cx="5004177" cy="858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▷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현재 공모가 진행중인 사업목록이 표시되며 우측의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신청하기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클릭시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아래와 같은 신청화면이 출력됩니다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신청과 관련된 신청서 양식은 신청양식을 클릭하여 다운로드 받아 사업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사용합니다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1" name="타원 10"/>
          <p:cNvSpPr/>
          <p:nvPr/>
        </p:nvSpPr>
        <p:spPr>
          <a:xfrm>
            <a:off x="5995276" y="3042692"/>
            <a:ext cx="28013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2" name="꺾인 연결선 16"/>
          <p:cNvCxnSpPr>
            <a:stCxn id="11" idx="4"/>
            <a:endCxn id="21" idx="0"/>
          </p:cNvCxnSpPr>
          <p:nvPr/>
        </p:nvCxnSpPr>
        <p:spPr>
          <a:xfrm rot="5400000">
            <a:off x="3641144" y="2052152"/>
            <a:ext cx="1215629" cy="3772772"/>
          </a:xfrm>
          <a:prstGeom prst="bentConnector3">
            <a:avLst>
              <a:gd name="adj1" fmla="val 85521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53136" y="5529064"/>
            <a:ext cx="1766943" cy="93610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6" name="타원 25"/>
          <p:cNvSpPr/>
          <p:nvPr/>
        </p:nvSpPr>
        <p:spPr>
          <a:xfrm>
            <a:off x="6275412" y="3042692"/>
            <a:ext cx="28013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7" name="꺾인 연결선 16"/>
          <p:cNvCxnSpPr>
            <a:stCxn id="26" idx="4"/>
            <a:endCxn id="4098" idx="0"/>
          </p:cNvCxnSpPr>
          <p:nvPr/>
        </p:nvCxnSpPr>
        <p:spPr>
          <a:xfrm rot="5400000">
            <a:off x="4876874" y="3990458"/>
            <a:ext cx="2198340" cy="878872"/>
          </a:xfrm>
          <a:prstGeom prst="bentConnector3">
            <a:avLst>
              <a:gd name="adj1" fmla="val 5000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Rectangle 4"/>
          <p:cNvSpPr>
            <a:spLocks noChangeArrowheads="1"/>
          </p:cNvSpPr>
          <p:nvPr/>
        </p:nvSpPr>
        <p:spPr bwMode="auto">
          <a:xfrm>
            <a:off x="260648" y="4232920"/>
            <a:ext cx="1547793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☞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 등록화면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32" name="Rectangle 4"/>
          <p:cNvSpPr>
            <a:spLocks noChangeArrowheads="1"/>
          </p:cNvSpPr>
          <p:nvPr/>
        </p:nvSpPr>
        <p:spPr bwMode="auto">
          <a:xfrm>
            <a:off x="4653136" y="6465168"/>
            <a:ext cx="1547793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☞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신청양식 다운로드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pic>
        <p:nvPicPr>
          <p:cNvPr id="18" name="그림 17" descr="2016-04-14 16;00;29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8748" y="6321152"/>
            <a:ext cx="4181319" cy="2160240"/>
          </a:xfrm>
          <a:prstGeom prst="rect">
            <a:avLst/>
          </a:prstGeom>
        </p:spPr>
      </p:pic>
      <p:pic>
        <p:nvPicPr>
          <p:cNvPr id="20" name="그림 19" descr="2016-04-14 16;00;51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15764" y="8498567"/>
            <a:ext cx="4121348" cy="724113"/>
          </a:xfrm>
          <a:prstGeom prst="rect">
            <a:avLst/>
          </a:prstGeom>
        </p:spPr>
      </p:pic>
      <p:pic>
        <p:nvPicPr>
          <p:cNvPr id="21" name="그림 20" descr="2016-04-14 16;02;26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288032" y="4546353"/>
            <a:ext cx="4149080" cy="177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그림 34" descr="2016-04-14 16;13;57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32656" y="8252668"/>
            <a:ext cx="6048672" cy="944845"/>
          </a:xfrm>
          <a:prstGeom prst="rect">
            <a:avLst/>
          </a:prstGeom>
        </p:spPr>
      </p:pic>
      <p:pic>
        <p:nvPicPr>
          <p:cNvPr id="34" name="그림 33" descr="2016-04-14 16;00;51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048" y="5804396"/>
            <a:ext cx="4509120" cy="720080"/>
          </a:xfrm>
          <a:prstGeom prst="rect">
            <a:avLst/>
          </a:prstGeom>
        </p:spPr>
      </p:pic>
      <p:pic>
        <p:nvPicPr>
          <p:cNvPr id="19" name="그림 18" descr="2016-04-14 16;00;05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81857" y="1712641"/>
            <a:ext cx="4515296" cy="1800199"/>
          </a:xfrm>
          <a:prstGeom prst="rect">
            <a:avLst/>
          </a:prstGeom>
        </p:spPr>
      </p:pic>
      <p:pic>
        <p:nvPicPr>
          <p:cNvPr id="21" name="그림 20" descr="2016-04-14 16;00;29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98601" y="3500140"/>
            <a:ext cx="4570559" cy="2304256"/>
          </a:xfrm>
          <a:prstGeom prst="rect">
            <a:avLst/>
          </a:prstGeom>
        </p:spPr>
      </p:pic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사업신청</a:t>
            </a:r>
            <a:endParaRPr lang="ko-KR" altLang="en-US" dirty="0"/>
          </a:p>
        </p:txBody>
      </p:sp>
      <p:sp>
        <p:nvSpPr>
          <p:cNvPr id="2" name="슬라이드 번호 개체 틀 1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8</a:t>
            </a:fld>
            <a:endParaRPr lang="en-US" dirty="0"/>
          </a:p>
        </p:txBody>
      </p:sp>
      <p:sp>
        <p:nvSpPr>
          <p:cNvPr id="14" name="Rectangle 4"/>
          <p:cNvSpPr>
            <a:spLocks noChangeArrowheads="1"/>
          </p:cNvSpPr>
          <p:nvPr/>
        </p:nvSpPr>
        <p:spPr bwMode="auto">
          <a:xfrm>
            <a:off x="226346" y="680444"/>
            <a:ext cx="5878825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사업신청등록화면의 구성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해당 기관에서 신청할 사업정보를 입력하는 화면으로 사용법은 아래와 같습니다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4869160" y="2360712"/>
            <a:ext cx="1800200" cy="136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①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회원가입시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등록된 신청기관정보와 신청대상사업정보가 보여집니다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별도의 입력작업은 필요하지 않습니다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16" name="Rectangle 4"/>
          <p:cNvSpPr>
            <a:spLocks noChangeArrowheads="1"/>
          </p:cNvSpPr>
          <p:nvPr/>
        </p:nvSpPr>
        <p:spPr bwMode="auto">
          <a:xfrm>
            <a:off x="260648" y="1364475"/>
            <a:ext cx="1547793" cy="3506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☞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 등록화면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</p:txBody>
      </p:sp>
      <p:sp>
        <p:nvSpPr>
          <p:cNvPr id="17" name="직사각형 16"/>
          <p:cNvSpPr/>
          <p:nvPr/>
        </p:nvSpPr>
        <p:spPr>
          <a:xfrm>
            <a:off x="247948" y="3525540"/>
            <a:ext cx="4511104" cy="3024336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②</a:t>
            </a:r>
            <a:endParaRPr lang="ko-KR" altLang="en-US" sz="32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18" name="직사각형 17"/>
          <p:cNvSpPr/>
          <p:nvPr/>
        </p:nvSpPr>
        <p:spPr>
          <a:xfrm>
            <a:off x="260648" y="1691432"/>
            <a:ext cx="4489896" cy="1800200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5791" tIns="47895" rIns="95791" bIns="47895" rtlCol="0" anchor="ctr"/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ko-KR" altLang="en-US" sz="3200" b="1" dirty="0" smtClean="0">
                <a:solidFill>
                  <a:srgbClr val="FF0000"/>
                </a:solidFill>
                <a:latin typeface="HY헤드라인M" pitchFamily="18" charset="-127"/>
                <a:ea typeface="HY헤드라인M" pitchFamily="18" charset="-127"/>
              </a:rPr>
              <a:t>①</a:t>
            </a:r>
            <a:endParaRPr lang="ko-KR" altLang="en-US" sz="3200" b="1" dirty="0">
              <a:solidFill>
                <a:srgbClr val="FF0000"/>
              </a:solidFill>
              <a:latin typeface="HY헤드라인M" pitchFamily="18" charset="-127"/>
              <a:ea typeface="HY헤드라인M" pitchFamily="18" charset="-127"/>
            </a:endParaRPr>
          </a:p>
        </p:txBody>
      </p:sp>
      <p:sp>
        <p:nvSpPr>
          <p:cNvPr id="23" name="Rectangle 4"/>
          <p:cNvSpPr>
            <a:spLocks noChangeArrowheads="1"/>
          </p:cNvSpPr>
          <p:nvPr/>
        </p:nvSpPr>
        <p:spPr bwMode="auto">
          <a:xfrm>
            <a:off x="261406" y="6580691"/>
            <a:ext cx="4607754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②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모금회에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</a:t>
            </a:r>
            <a:r>
              <a:rPr kumimoji="1" lang="ko-KR" altLang="en-US" sz="1100" dirty="0" err="1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지원신청할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사업의 내용을 기재하는 영역으로서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  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해당내용을 입력 및 사업수행계획서를 첨부합니다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24" name="타원 23"/>
          <p:cNvSpPr/>
          <p:nvPr/>
        </p:nvSpPr>
        <p:spPr>
          <a:xfrm>
            <a:off x="6029184" y="8964240"/>
            <a:ext cx="280136" cy="288032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Rectangle 4"/>
          <p:cNvSpPr>
            <a:spLocks noChangeArrowheads="1"/>
          </p:cNvSpPr>
          <p:nvPr/>
        </p:nvSpPr>
        <p:spPr bwMode="auto">
          <a:xfrm>
            <a:off x="260648" y="7219920"/>
            <a:ext cx="4607754" cy="111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③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입력작업이 완료되면 하단의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다음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 클릭하여 입력내용을 확인하고 아래와 같은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신청완료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 클릭하여 신청작업을 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완료합니다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만약 입력내용을 수정해야 할 경우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‘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이전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’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 클릭하여 다시 내용을 수정합니다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cxnSp>
        <p:nvCxnSpPr>
          <p:cNvPr id="33" name="꺾인 연결선 16"/>
          <p:cNvCxnSpPr>
            <a:stCxn id="30" idx="3"/>
            <a:endCxn id="24" idx="0"/>
          </p:cNvCxnSpPr>
          <p:nvPr/>
        </p:nvCxnSpPr>
        <p:spPr>
          <a:xfrm>
            <a:off x="4868402" y="7776114"/>
            <a:ext cx="1300850" cy="1188126"/>
          </a:xfrm>
          <a:prstGeom prst="bentConnector2">
            <a:avLst/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그림 9" descr="2016-04-14 16;37;02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07256" y="1751186"/>
            <a:ext cx="6226596" cy="1977678"/>
          </a:xfrm>
          <a:prstGeom prst="rect">
            <a:avLst/>
          </a:prstGeom>
        </p:spPr>
      </p:pic>
      <p:pic>
        <p:nvPicPr>
          <p:cNvPr id="11" name="그림 10" descr="2016-04-14 16;38;06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5332" y="4983195"/>
            <a:ext cx="6322020" cy="1986029"/>
          </a:xfrm>
          <a:prstGeom prst="rect">
            <a:avLst/>
          </a:prstGeom>
        </p:spPr>
      </p:pic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사업신청</a:t>
            </a:r>
            <a:endParaRPr lang="ko-KR" altLang="en-US" dirty="0"/>
          </a:p>
        </p:txBody>
      </p:sp>
      <p:sp>
        <p:nvSpPr>
          <p:cNvPr id="3" name="슬라이드 번호 개체 틀 2"/>
          <p:cNvSpPr>
            <a:spLocks noGrp="1"/>
          </p:cNvSpPr>
          <p:nvPr>
            <p:ph type="sldNum" sz="quarter" idx="4"/>
          </p:nvPr>
        </p:nvSpPr>
        <p:spPr/>
        <p:txBody>
          <a:bodyPr/>
          <a:lstStyle/>
          <a:p>
            <a:fld id="{96B35CF5-EC57-4E2D-A346-825DF3C49678}" type="slidenum">
              <a:rPr lang="en-US" altLang="ko-KR" smtClean="0"/>
              <a:pPr/>
              <a:t>9</a:t>
            </a:fld>
            <a:endParaRPr lang="en-US" dirty="0"/>
          </a:p>
        </p:txBody>
      </p:sp>
      <p:sp>
        <p:nvSpPr>
          <p:cNvPr id="4" name="Rectangle 4"/>
          <p:cNvSpPr>
            <a:spLocks noChangeArrowheads="1"/>
          </p:cNvSpPr>
          <p:nvPr/>
        </p:nvSpPr>
        <p:spPr bwMode="auto">
          <a:xfrm>
            <a:off x="224264" y="692653"/>
            <a:ext cx="6373087" cy="6045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 </a:t>
            </a:r>
            <a:r>
              <a:rPr kumimoji="1" lang="en-US" altLang="ko-KR" sz="1100" dirty="0" smtClean="0">
                <a:latin typeface="맑은 고딕"/>
                <a:ea typeface="맑은 고딕"/>
                <a:cs typeface="Times New Roman" pitchFamily="18" charset="0"/>
              </a:rPr>
              <a:t>④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신청이 완료되면 하단의 화면과 같은 등록완료 화면이 보여지게 되며 하단의 접수내역목록</a:t>
            </a:r>
            <a:endParaRPr kumimoji="1" lang="en-US" altLang="ko-KR" sz="1100" dirty="0" smtClean="0">
              <a:latin typeface="HY헤드라인M" pitchFamily="18" charset="-127"/>
              <a:ea typeface="HY헤드라인M" pitchFamily="18" charset="-127"/>
              <a:cs typeface="Times New Roman" pitchFamily="18" charset="0"/>
            </a:endParaRP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버튼을 클릭하여 접수내용을 확인하거나  상단의 접수내역 메뉴에서 확인할 수 있습니다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  <p:sp>
        <p:nvSpPr>
          <p:cNvPr id="7" name="타원 6"/>
          <p:cNvSpPr/>
          <p:nvPr/>
        </p:nvSpPr>
        <p:spPr>
          <a:xfrm>
            <a:off x="2924944" y="3152800"/>
            <a:ext cx="936104" cy="360040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8" name="꺾인 연결선 16"/>
          <p:cNvCxnSpPr>
            <a:stCxn id="7" idx="4"/>
          </p:cNvCxnSpPr>
          <p:nvPr/>
        </p:nvCxnSpPr>
        <p:spPr>
          <a:xfrm rot="5400000">
            <a:off x="1142746" y="4142910"/>
            <a:ext cx="2880320" cy="1620180"/>
          </a:xfrm>
          <a:prstGeom prst="bentConnector3">
            <a:avLst>
              <a:gd name="adj1" fmla="val 31040"/>
            </a:avLst>
          </a:prstGeom>
          <a:ln w="28575">
            <a:solidFill>
              <a:srgbClr val="FF0000"/>
            </a:solidFill>
            <a:headEnd type="diamond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Rectangle 4"/>
          <p:cNvSpPr>
            <a:spLocks noChangeArrowheads="1"/>
          </p:cNvSpPr>
          <p:nvPr/>
        </p:nvSpPr>
        <p:spPr bwMode="auto">
          <a:xfrm>
            <a:off x="250096" y="7991810"/>
            <a:ext cx="6371006" cy="818974"/>
          </a:xfrm>
          <a:prstGeom prst="rect">
            <a:avLst/>
          </a:prstGeom>
          <a:solidFill>
            <a:schemeClr val="bg1">
              <a:lumMod val="85000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vert="horz" wrap="square" lIns="95791" tIns="47895" rIns="95791" bIns="47895" numCol="1" anchor="t" anchorCtr="0" compatLnSpc="1">
            <a:prstTxWarp prst="textNoShape">
              <a:avLst/>
            </a:prstTxWarp>
            <a:spAutoFit/>
          </a:bodyPr>
          <a:lstStyle/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ko-KR" altLang="en-US" sz="1100" dirty="0" smtClean="0">
                <a:latin typeface="맑은 고딕"/>
                <a:ea typeface="맑은 고딕"/>
                <a:cs typeface="Times New Roman" pitchFamily="18" charset="0"/>
              </a:rPr>
              <a:t>▶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사업신청 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(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지정사업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)</a:t>
            </a:r>
          </a:p>
          <a:p>
            <a:pPr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  - </a:t>
            </a:r>
            <a:r>
              <a:rPr kumimoji="1" lang="ko-KR" altLang="en-US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지정사업의 경우 지정기탁자가 대상기관을 지정한 경우이므로 공모사업 메뉴가 아닌 지정사업 메뉴에 해당기관으로 로그인 했을 경우만 보여지며 신청방식은 공모사업의 신청방식과 동일합니다</a:t>
            </a:r>
            <a:r>
              <a:rPr kumimoji="1" lang="en-US" altLang="ko-KR" sz="1100" dirty="0" smtClean="0">
                <a:latin typeface="HY헤드라인M" pitchFamily="18" charset="-127"/>
                <a:ea typeface="HY헤드라인M" pitchFamily="18" charset="-127"/>
                <a:cs typeface="Times New Roman" pitchFamily="18" charset="0"/>
              </a:rPr>
              <a:t>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17558</TotalTime>
  <Words>1433</Words>
  <Application>Microsoft Office PowerPoint</Application>
  <PresentationFormat>A4 용지(210x297mm)</PresentationFormat>
  <Paragraphs>193</Paragraphs>
  <Slides>20</Slides>
  <Notes>0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20</vt:i4>
      </vt:variant>
    </vt:vector>
  </HeadingPairs>
  <TitlesOfParts>
    <vt:vector size="21" baseType="lpstr">
      <vt:lpstr>Office 테마</vt:lpstr>
      <vt:lpstr>PowerPoint 프레젠테이션</vt:lpstr>
      <vt:lpstr>1. 화면 및 메뉴소개</vt:lpstr>
      <vt:lpstr>1. 화면 및 메뉴소개</vt:lpstr>
      <vt:lpstr>1. 화면 및 메뉴소개</vt:lpstr>
      <vt:lpstr>2. </vt:lpstr>
      <vt:lpstr>PowerPoint 프레젠테이션</vt:lpstr>
      <vt:lpstr>사업신청</vt:lpstr>
      <vt:lpstr>사업신청</vt:lpstr>
      <vt:lpstr>사업신청</vt:lpstr>
      <vt:lpstr>사업신청</vt:lpstr>
      <vt:lpstr>사업수행</vt:lpstr>
      <vt:lpstr>사업수행 </vt:lpstr>
      <vt:lpstr>사업수행</vt:lpstr>
      <vt:lpstr>사업수행</vt:lpstr>
      <vt:lpstr>사업수행</vt:lpstr>
      <vt:lpstr>사업수행</vt:lpstr>
      <vt:lpstr>사업수행</vt:lpstr>
      <vt:lpstr>사업평가</vt:lpstr>
      <vt:lpstr>접수내역</vt:lpstr>
      <vt:lpstr>기타 정보 변경</vt:lpstr>
    </vt:vector>
  </TitlesOfParts>
  <Company>사회복지공동모금회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전산</dc:creator>
  <cp:lastModifiedBy>유은혜</cp:lastModifiedBy>
  <cp:revision>1466</cp:revision>
  <dcterms:created xsi:type="dcterms:W3CDTF">2010-06-16T07:56:42Z</dcterms:created>
  <dcterms:modified xsi:type="dcterms:W3CDTF">2016-09-07T09:18:02Z</dcterms:modified>
</cp:coreProperties>
</file>