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8" r:id="rId4"/>
  </p:sldIdLst>
  <p:sldSz cx="8120063" cy="10826750" type="B4ISO"/>
  <p:notesSz cx="6858000" cy="9144000"/>
  <p:defaultTextStyle>
    <a:defPPr>
      <a:defRPr lang="ko-KR"/>
    </a:defPPr>
    <a:lvl1pPr marL="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1" hangingPunct="1">
      <a:defRPr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841"/>
    <a:srgbClr val="E01A35"/>
    <a:srgbClr val="FFD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8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0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19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93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8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43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0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0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06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CF3D-AD54-4270-A354-64DCF57B9BBC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B4E2-085B-4713-9CAD-E31911043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35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11987" rtl="0" eaLnBrk="1" latinLnBrk="1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1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1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1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kprobono@happyprobono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216108" y="1091579"/>
            <a:ext cx="5761713" cy="562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rgbClr val="E01A35"/>
                </a:solidFill>
                <a:latin typeface="+mn-ea"/>
              </a:rPr>
              <a:t>기업구매입찰 전략</a:t>
            </a:r>
            <a:r>
              <a:rPr lang="en-US" altLang="ko-KR" sz="2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rgbClr val="E18841"/>
                </a:solidFill>
                <a:latin typeface="+mn-ea"/>
              </a:rPr>
              <a:t>자문</a:t>
            </a:r>
            <a:r>
              <a:rPr lang="en-US" altLang="ko-KR" sz="2400" b="1" dirty="0" smtClean="0">
                <a:solidFill>
                  <a:srgbClr val="E18841"/>
                </a:solidFill>
                <a:latin typeface="+mn-ea"/>
              </a:rPr>
              <a:t> </a:t>
            </a:r>
            <a:r>
              <a:rPr lang="ko-KR" altLang="en-US" sz="2400" b="1" smtClean="0">
                <a:solidFill>
                  <a:schemeClr val="tx1"/>
                </a:solidFill>
                <a:latin typeface="+mn-ea"/>
              </a:rPr>
              <a:t>신청 방법</a:t>
            </a:r>
            <a:endParaRPr lang="ko-KR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82502" y="1890452"/>
            <a:ext cx="6355060" cy="7555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SK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프로보노 홈페이지에 회원 가입 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AutoNum type="arabicPeriod"/>
            </a:pP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아래 질문에 대한 답을 여기에 적어주세요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기업명과 유형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소셜벤처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사회적기업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사회적협동조합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>
                <a:solidFill>
                  <a:schemeClr val="tx1"/>
                </a:solidFill>
                <a:latin typeface="+mn-ea"/>
              </a:rPr>
              <a:t>을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알려주세요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담당자 직책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성함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및 연락처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핸드폰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이메일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를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알려주세요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기업구매입찰을 희망하는 제품을 적어주세요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당사 제품을 판매하고 싶은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타겟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또는 산업군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은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어디인가요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입찰 시점은 언제이신가요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구체적으로 자문 받고 싶은 내용은 무엇인가요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? 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입찰 프로세스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br>
              <a:rPr lang="en-US" altLang="ko-KR" sz="1600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영업제안서 보완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영업 노하우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85750" indent="-285750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ko-KR" altLang="en-US" sz="2000" b="1" dirty="0" err="1" smtClean="0">
                <a:solidFill>
                  <a:schemeClr val="tx1"/>
                </a:solidFill>
                <a:latin typeface="+mn-ea"/>
              </a:rPr>
              <a:t>세번째</a:t>
            </a:r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 슬라이드의 템플릿 내용을 채워주세요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 typeface="+mj-lt"/>
              <a:buAutoNum type="arabicPeriod" startAt="3"/>
            </a:pP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질문의 답과 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2000" b="1" smtClean="0">
                <a:solidFill>
                  <a:schemeClr val="tx1"/>
                </a:solidFill>
                <a:latin typeface="+mn-ea"/>
              </a:rPr>
              <a:t>번 템플릿 내용을 채운 파일을 메일로 보내주세요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342900" indent="-342900">
              <a:buFontTx/>
              <a:buChar char="-"/>
            </a:pP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이메일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주소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  <a:hlinkClick r:id="rId3"/>
              </a:rPr>
              <a:t>skprobono@sangsangwoori.com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buFontTx/>
              <a:buChar char="-"/>
            </a:pP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n-ea"/>
              </a:rPr>
              <a:t>감사합니다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+mn-ea"/>
              </a:rPr>
              <a:t>!</a:t>
            </a:r>
            <a:endParaRPr lang="en-US" altLang="ko-KR" sz="2000" b="1" dirty="0">
              <a:solidFill>
                <a:schemeClr val="tx1"/>
              </a:solidFill>
              <a:latin typeface="+mn-ea"/>
            </a:endParaRPr>
          </a:p>
          <a:p>
            <a:endParaRPr lang="ko-KR" altLang="en-US" sz="20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077" y="9767987"/>
            <a:ext cx="1320275" cy="29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>
                <a:solidFill>
                  <a:schemeClr val="tx1"/>
                </a:solidFill>
                <a:latin typeface="+mn-ea"/>
              </a:rPr>
              <a:t>              </a:t>
            </a:r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기업구매입찰 전략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장애인 일자리 창출을 위해 설립 됐습니다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저희는 장애인들과 함께 공사현장에서 사용하는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라바콘을 만들고 있습니다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749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 </a:t>
            </a:r>
            <a:r>
              <a:rPr lang="ko-KR" altLang="en-US" sz="1749" b="1" dirty="0" smtClean="0">
                <a:solidFill>
                  <a:schemeClr val="tx1"/>
                </a:solidFill>
                <a:latin typeface="+mn-ea"/>
              </a:rPr>
              <a:t>품명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칼라콘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             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     </a:t>
            </a:r>
            <a:r>
              <a:rPr lang="en-US" altLang="ko-KR" sz="1749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 </a:t>
            </a:r>
            <a:r>
              <a:rPr lang="ko-KR" altLang="en-US" sz="1749" b="1" smtClean="0">
                <a:solidFill>
                  <a:schemeClr val="tx1"/>
                </a:solidFill>
                <a:latin typeface="+mn-ea"/>
              </a:rPr>
              <a:t>재질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ABS</a:t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 smtClean="0">
                <a:solidFill>
                  <a:schemeClr val="tx1"/>
                </a:solidFill>
                <a:latin typeface="+mn-ea"/>
              </a:rPr>
              <a:t>사이즈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300x300x500 mm </a:t>
            </a:r>
            <a:r>
              <a:rPr lang="en-US" altLang="ko-KR" sz="1749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 smtClean="0">
                <a:solidFill>
                  <a:schemeClr val="tx1"/>
                </a:solidFill>
                <a:latin typeface="+mn-ea"/>
              </a:rPr>
              <a:t>공급단가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10,000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원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                   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1426125" y="544917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대기업 </a:t>
            </a:r>
            <a:r>
              <a:rPr lang="ko-KR" altLang="en-US" sz="1749" dirty="0" err="1" smtClean="0">
                <a:solidFill>
                  <a:schemeClr val="tx1"/>
                </a:solidFill>
                <a:latin typeface="+mn-ea"/>
              </a:rPr>
              <a:t>건설사</a:t>
            </a:r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 대상 입찰 참여 프로세스 및 제안 </a:t>
            </a:r>
            <a:r>
              <a:rPr lang="en-US" altLang="ko-KR" sz="1749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노하우 </a:t>
            </a:r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등을 알고 싶습니다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 </a:t>
            </a:r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126" y="1046103"/>
            <a:ext cx="1655244" cy="374772"/>
          </a:xfrm>
          <a:prstGeom prst="rect">
            <a:avLst/>
          </a:prstGeom>
        </p:spPr>
      </p:pic>
      <p:sp>
        <p:nvSpPr>
          <p:cNvPr id="36" name="직사각형 35"/>
          <p:cNvSpPr/>
          <p:nvPr/>
        </p:nvSpPr>
        <p:spPr>
          <a:xfrm>
            <a:off x="1138687" y="1406106"/>
            <a:ext cx="4011283" cy="44204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-3476444" y="1245626"/>
            <a:ext cx="3344174" cy="763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SE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유형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기업명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1138687" y="2281893"/>
            <a:ext cx="5917721" cy="1653040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-3476444" y="2378071"/>
            <a:ext cx="3344174" cy="1460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기업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&amp;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제품 소개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138687" y="5367994"/>
            <a:ext cx="5917721" cy="95382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-3476444" y="5445268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원하는 자문 내용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138687" y="6530119"/>
            <a:ext cx="5917721" cy="1785988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+mn-ea"/>
              </a:rPr>
              <a:t> </a:t>
            </a:r>
            <a:endParaRPr lang="ko-KR" altLang="en-US" sz="1600"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-3478592" y="6530119"/>
            <a:ext cx="3344174" cy="1785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제품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or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소셜미션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관련 사진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ko-KR" sz="16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600" b="1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기존 </a:t>
            </a:r>
            <a:r>
              <a:rPr lang="ko-KR" altLang="en-US" sz="1600" b="1" smtClean="0">
                <a:solidFill>
                  <a:srgbClr val="C00000"/>
                </a:solidFill>
                <a:latin typeface="+mn-ea"/>
              </a:rPr>
              <a:t>제품 사진 </a:t>
            </a:r>
            <a:r>
              <a:rPr lang="en-US" altLang="ko-KR" sz="1600" b="1" dirty="0" smtClean="0">
                <a:solidFill>
                  <a:srgbClr val="C00000"/>
                </a:solidFill>
                <a:latin typeface="+mn-ea"/>
              </a:rPr>
              <a:t/>
            </a:r>
            <a:br>
              <a:rPr lang="en-US" altLang="ko-KR" sz="1600" b="1" dirty="0" smtClean="0">
                <a:solidFill>
                  <a:srgbClr val="C00000"/>
                </a:solidFill>
                <a:latin typeface="+mn-ea"/>
              </a:rPr>
            </a:br>
            <a:r>
              <a:rPr lang="ko-KR" altLang="en-US" sz="1600" b="1" smtClean="0">
                <a:solidFill>
                  <a:srgbClr val="C00000"/>
                </a:solidFill>
                <a:latin typeface="+mn-ea"/>
              </a:rPr>
              <a:t>필수적으로 첨부</a:t>
            </a:r>
            <a:r>
              <a:rPr lang="en-US" altLang="ko-KR" sz="1600" b="1" dirty="0" smtClean="0">
                <a:solidFill>
                  <a:srgbClr val="C00000"/>
                </a:solidFill>
                <a:latin typeface="+mn-ea"/>
              </a:rPr>
              <a:t>!</a:t>
            </a:r>
            <a:endParaRPr lang="ko-KR" altLang="en-US" sz="1600" b="1" dirty="0">
              <a:solidFill>
                <a:srgbClr val="C00000"/>
              </a:solidFill>
              <a:latin typeface="+mn-ea"/>
            </a:endParaRPr>
          </a:p>
        </p:txBody>
      </p:sp>
      <p:cxnSp>
        <p:nvCxnSpPr>
          <p:cNvPr id="50" name="직선 화살표 연결선 49"/>
          <p:cNvCxnSpPr>
            <a:stCxn id="36" idx="1"/>
            <a:endCxn id="37" idx="3"/>
          </p:cNvCxnSpPr>
          <p:nvPr/>
        </p:nvCxnSpPr>
        <p:spPr>
          <a:xfrm flipH="1" flipV="1">
            <a:off x="-132270" y="1627128"/>
            <a:ext cx="1270957" cy="1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38" idx="1"/>
            <a:endCxn id="39" idx="3"/>
          </p:cNvCxnSpPr>
          <p:nvPr/>
        </p:nvCxnSpPr>
        <p:spPr>
          <a:xfrm flipH="1">
            <a:off x="-132270" y="3108413"/>
            <a:ext cx="1270957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2" idx="1"/>
            <a:endCxn id="43" idx="3"/>
          </p:cNvCxnSpPr>
          <p:nvPr/>
        </p:nvCxnSpPr>
        <p:spPr>
          <a:xfrm flipH="1">
            <a:off x="-132270" y="5844909"/>
            <a:ext cx="1270957" cy="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1"/>
            <a:endCxn id="47" idx="3"/>
          </p:cNvCxnSpPr>
          <p:nvPr/>
        </p:nvCxnSpPr>
        <p:spPr>
          <a:xfrm flipH="1">
            <a:off x="-134418" y="7423113"/>
            <a:ext cx="1273105" cy="0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-287062" y="54606"/>
            <a:ext cx="2851497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[</a:t>
            </a:r>
            <a:r>
              <a:rPr lang="ko-KR" altLang="en-US" sz="5000" b="1" smtClean="0">
                <a:solidFill>
                  <a:srgbClr val="FF0000"/>
                </a:solidFill>
                <a:latin typeface="+mn-ea"/>
              </a:rPr>
              <a:t>예시</a:t>
            </a:r>
            <a:r>
              <a:rPr lang="en-US" altLang="ko-KR" sz="5000" b="1" dirty="0" smtClean="0">
                <a:solidFill>
                  <a:srgbClr val="FF0000"/>
                </a:solidFill>
                <a:latin typeface="+mn-ea"/>
              </a:rPr>
              <a:t>]</a:t>
            </a:r>
            <a:endParaRPr lang="ko-KR" altLang="en-US" sz="5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423977" y="4249295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749" dirty="0" smtClean="0">
                <a:solidFill>
                  <a:schemeClr val="tx1"/>
                </a:solidFill>
                <a:latin typeface="+mn-ea"/>
              </a:rPr>
              <a:t>해당 제품은 연간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10,000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개 정도 생산 및 판매하고 있으며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매출은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10</a:t>
            </a:r>
            <a:r>
              <a:rPr lang="ko-KR" altLang="en-US" sz="1749">
                <a:solidFill>
                  <a:schemeClr val="tx1"/>
                </a:solidFill>
                <a:latin typeface="+mn-ea"/>
              </a:rPr>
              <a:t>백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만원입니다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현재 대림건설에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입찰 참여 예정입니다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. 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136539" y="4180994"/>
            <a:ext cx="5917721" cy="953829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-3478592" y="4258268"/>
            <a:ext cx="3344174" cy="804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판매량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매출 및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600" dirty="0" smtClean="0">
                <a:solidFill>
                  <a:schemeClr val="tx1"/>
                </a:solidFill>
                <a:latin typeface="+mn-ea"/>
              </a:rPr>
            </a:b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타겟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또는 산업군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60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등</a:t>
            </a:r>
            <a:endParaRPr lang="ko-KR" altLang="en-US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0" name="직선 화살표 연결선 29"/>
          <p:cNvCxnSpPr>
            <a:stCxn id="28" idx="1"/>
            <a:endCxn id="29" idx="3"/>
          </p:cNvCxnSpPr>
          <p:nvPr/>
        </p:nvCxnSpPr>
        <p:spPr>
          <a:xfrm flipH="1">
            <a:off x="-134418" y="4657909"/>
            <a:ext cx="1270957" cy="2657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stealt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4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1400368" y="2321776"/>
            <a:ext cx="5630282" cy="1641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</a:p>
          <a:p>
            <a:endParaRPr lang="en-US" altLang="ko-KR" sz="1749" b="1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749" b="1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749" b="1" dirty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 dirty="0">
                <a:solidFill>
                  <a:schemeClr val="tx1"/>
                </a:solidFill>
                <a:latin typeface="+mn-ea"/>
              </a:rPr>
              <a:t>품명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749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749" smtClean="0">
                <a:solidFill>
                  <a:schemeClr val="tx1"/>
                </a:solidFill>
                <a:latin typeface="+mn-ea"/>
              </a:rPr>
              <a:t>         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           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     </a:t>
            </a:r>
            <a:r>
              <a:rPr lang="en-US" altLang="ko-KR" sz="1749" b="1" dirty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>
                <a:solidFill>
                  <a:schemeClr val="tx1"/>
                </a:solidFill>
                <a:latin typeface="+mn-ea"/>
              </a:rPr>
              <a:t>재질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ko-KR" sz="1749" dirty="0">
                <a:solidFill>
                  <a:schemeClr val="tx1"/>
                </a:solidFill>
                <a:latin typeface="+mn-ea"/>
              </a:rPr>
            </a:br>
            <a:r>
              <a:rPr lang="ko-KR" altLang="en-US" sz="1749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>
                <a:solidFill>
                  <a:schemeClr val="tx1"/>
                </a:solidFill>
                <a:latin typeface="+mn-ea"/>
              </a:rPr>
              <a:t>사이즈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                        </a:t>
            </a:r>
            <a:r>
              <a:rPr lang="en-US" altLang="ko-KR" sz="1749" b="1" dirty="0" smtClean="0">
                <a:solidFill>
                  <a:schemeClr val="tx1"/>
                </a:solidFill>
                <a:latin typeface="맑은 고딕" panose="020B0503020000020004" pitchFamily="50" charset="-127"/>
              </a:rPr>
              <a:t>〮 </a:t>
            </a:r>
            <a:r>
              <a:rPr lang="ko-KR" altLang="en-US" sz="1749" b="1">
                <a:solidFill>
                  <a:schemeClr val="tx1"/>
                </a:solidFill>
                <a:latin typeface="+mn-ea"/>
              </a:rPr>
              <a:t>공급단가</a:t>
            </a:r>
            <a:r>
              <a:rPr lang="en-US" altLang="ko-KR" sz="1749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en-US" altLang="ko-KR" sz="1749" dirty="0" smtClean="0">
                <a:solidFill>
                  <a:schemeClr val="tx1"/>
                </a:solidFill>
                <a:latin typeface="+mn-ea"/>
              </a:rPr>
              <a:t>                    </a:t>
            </a:r>
            <a:endParaRPr lang="en-US" altLang="ko-KR" sz="1749" dirty="0">
              <a:solidFill>
                <a:schemeClr val="tx1"/>
              </a:solidFill>
              <a:latin typeface="+mn-ea"/>
            </a:endParaRPr>
          </a:p>
          <a:p>
            <a:endParaRPr lang="ko-KR" altLang="en-US" sz="1749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426126" y="4327804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426125" y="5474932"/>
            <a:ext cx="5395270" cy="782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749" b="1" dirty="0" smtClean="0">
                <a:solidFill>
                  <a:schemeClr val="tx1"/>
                </a:solidFill>
                <a:latin typeface="+mn-ea"/>
              </a:rPr>
              <a:t>...</a:t>
            </a:r>
            <a:endParaRPr lang="ko-KR" altLang="en-US" sz="1749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216109" y="947250"/>
            <a:ext cx="5761713" cy="94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623" dirty="0" smtClean="0">
                <a:solidFill>
                  <a:schemeClr val="tx1"/>
                </a:solidFill>
                <a:latin typeface="+mn-ea"/>
              </a:rPr>
              <a:t>                   </a:t>
            </a:r>
            <a:r>
              <a:rPr lang="ko-KR" altLang="en-US" sz="2223" b="1" smtClean="0">
                <a:solidFill>
                  <a:srgbClr val="E01A35"/>
                </a:solidFill>
                <a:latin typeface="+mn-ea"/>
              </a:rPr>
              <a:t>기업구매입찰 전략</a:t>
            </a:r>
            <a:r>
              <a:rPr lang="en-US" altLang="ko-KR" sz="2223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23" b="1" smtClean="0">
                <a:solidFill>
                  <a:srgbClr val="E18841"/>
                </a:solidFill>
                <a:latin typeface="+mn-ea"/>
              </a:rPr>
              <a:t>자문</a:t>
            </a:r>
            <a:endParaRPr lang="en-US" altLang="ko-KR" sz="2223" b="1" dirty="0">
              <a:solidFill>
                <a:srgbClr val="E18841"/>
              </a:solidFill>
              <a:latin typeface="+mn-ea"/>
            </a:endParaRPr>
          </a:p>
          <a:p>
            <a:r>
              <a:rPr lang="ko-KR" altLang="en-US" sz="2623" b="1" dirty="0" smtClean="0">
                <a:solidFill>
                  <a:schemeClr val="tx1"/>
                </a:solidFill>
                <a:latin typeface="+mn-ea"/>
              </a:rPr>
              <a:t>사회적 기업 </a:t>
            </a:r>
            <a:r>
              <a:rPr lang="en-US" altLang="ko-KR" sz="2623" b="1" dirty="0" smtClean="0">
                <a:solidFill>
                  <a:schemeClr val="tx1"/>
                </a:solidFill>
                <a:latin typeface="+mn-ea"/>
              </a:rPr>
              <a:t>OOO</a:t>
            </a:r>
            <a:r>
              <a:rPr lang="ko-KR" altLang="en-US" sz="2623" b="1" smtClean="0">
                <a:solidFill>
                  <a:schemeClr val="tx1"/>
                </a:solidFill>
                <a:latin typeface="+mn-ea"/>
              </a:rPr>
              <a:t>는</a:t>
            </a:r>
            <a:r>
              <a:rPr lang="en-US" altLang="ko-KR" sz="2623" b="1" dirty="0">
                <a:solidFill>
                  <a:schemeClr val="tx1"/>
                </a:solidFill>
                <a:latin typeface="+mn-ea"/>
              </a:rPr>
              <a:t>?</a:t>
            </a:r>
            <a:endParaRPr lang="ko-KR" altLang="en-US" sz="2623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60" y="1046103"/>
            <a:ext cx="1655244" cy="37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169</Words>
  <Application>Microsoft Office PowerPoint</Application>
  <PresentationFormat>B4(ISO) 용지(250x353mm)</PresentationFormat>
  <Paragraphs>50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Admin</cp:lastModifiedBy>
  <cp:revision>59</cp:revision>
  <dcterms:created xsi:type="dcterms:W3CDTF">2020-03-16T06:38:45Z</dcterms:created>
  <dcterms:modified xsi:type="dcterms:W3CDTF">2021-04-16T02:02:08Z</dcterms:modified>
</cp:coreProperties>
</file>